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69"/>
  </p:notesMasterIdLst>
  <p:sldIdLst>
    <p:sldId id="257" r:id="rId2"/>
    <p:sldId id="317" r:id="rId3"/>
    <p:sldId id="311" r:id="rId4"/>
    <p:sldId id="324" r:id="rId5"/>
    <p:sldId id="318" r:id="rId6"/>
    <p:sldId id="319" r:id="rId7"/>
    <p:sldId id="320" r:id="rId8"/>
    <p:sldId id="321" r:id="rId9"/>
    <p:sldId id="326" r:id="rId10"/>
    <p:sldId id="322" r:id="rId11"/>
    <p:sldId id="323" r:id="rId12"/>
    <p:sldId id="327" r:id="rId13"/>
    <p:sldId id="328" r:id="rId14"/>
    <p:sldId id="325" r:id="rId15"/>
    <p:sldId id="329" r:id="rId16"/>
    <p:sldId id="330" r:id="rId17"/>
    <p:sldId id="331" r:id="rId18"/>
    <p:sldId id="332" r:id="rId19"/>
    <p:sldId id="333" r:id="rId20"/>
    <p:sldId id="334" r:id="rId21"/>
    <p:sldId id="351" r:id="rId22"/>
    <p:sldId id="352" r:id="rId23"/>
    <p:sldId id="353" r:id="rId24"/>
    <p:sldId id="354" r:id="rId25"/>
    <p:sldId id="355" r:id="rId26"/>
    <p:sldId id="335" r:id="rId27"/>
    <p:sldId id="336" r:id="rId28"/>
    <p:sldId id="337" r:id="rId29"/>
    <p:sldId id="341" r:id="rId30"/>
    <p:sldId id="343" r:id="rId31"/>
    <p:sldId id="344" r:id="rId32"/>
    <p:sldId id="345" r:id="rId33"/>
    <p:sldId id="342" r:id="rId34"/>
    <p:sldId id="346" r:id="rId35"/>
    <p:sldId id="347" r:id="rId36"/>
    <p:sldId id="396" r:id="rId37"/>
    <p:sldId id="418" r:id="rId38"/>
    <p:sldId id="417" r:id="rId39"/>
    <p:sldId id="398" r:id="rId40"/>
    <p:sldId id="399" r:id="rId41"/>
    <p:sldId id="400" r:id="rId42"/>
    <p:sldId id="401" r:id="rId43"/>
    <p:sldId id="403" r:id="rId44"/>
    <p:sldId id="404" r:id="rId45"/>
    <p:sldId id="388" r:id="rId46"/>
    <p:sldId id="407" r:id="rId47"/>
    <p:sldId id="416" r:id="rId48"/>
    <p:sldId id="411" r:id="rId49"/>
    <p:sldId id="408" r:id="rId50"/>
    <p:sldId id="409" r:id="rId51"/>
    <p:sldId id="410" r:id="rId52"/>
    <p:sldId id="412" r:id="rId53"/>
    <p:sldId id="413" r:id="rId54"/>
    <p:sldId id="415" r:id="rId55"/>
    <p:sldId id="431" r:id="rId56"/>
    <p:sldId id="432" r:id="rId57"/>
    <p:sldId id="433" r:id="rId58"/>
    <p:sldId id="391" r:id="rId59"/>
    <p:sldId id="392" r:id="rId60"/>
    <p:sldId id="419" r:id="rId61"/>
    <p:sldId id="376" r:id="rId62"/>
    <p:sldId id="377" r:id="rId63"/>
    <p:sldId id="428" r:id="rId64"/>
    <p:sldId id="429" r:id="rId65"/>
    <p:sldId id="430" r:id="rId66"/>
    <p:sldId id="313" r:id="rId67"/>
    <p:sldId id="414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rimas Nausedas" initials="AN" lastIdx="1" clrIdx="0">
    <p:extLst>
      <p:ext uri="{19B8F6BF-5375-455C-9EA6-DF929625EA0E}">
        <p15:presenceInfo xmlns:p15="http://schemas.microsoft.com/office/powerpoint/2012/main" userId="S::aurimas.nausedas@euromonitor.com::87faefee-48b5-40a9-ae2c-0be10009fe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3DF"/>
    <a:srgbClr val="EB5940"/>
    <a:srgbClr val="87597C"/>
    <a:srgbClr val="FFA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/>
    <p:restoredTop sz="74848"/>
  </p:normalViewPr>
  <p:slideViewPr>
    <p:cSldViewPr snapToGrid="0">
      <p:cViewPr varScale="1">
        <p:scale>
          <a:sx n="183" d="100"/>
          <a:sy n="183" d="100"/>
        </p:scale>
        <p:origin x="2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E1A0C-CCAA-504F-8AA4-DC905E9BB01E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90254-12B4-8F4C-AC92-AF481CC13940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3561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GB" b="0" i="1" dirty="0">
                <a:solidFill>
                  <a:srgbClr val="292929"/>
                </a:solidFill>
                <a:effectLst/>
                <a:latin typeface="source-serif-pro"/>
              </a:rPr>
              <a:t>9, 4, 5, 7, </a:t>
            </a:r>
            <a:r>
              <a:rPr lang="en-GB" b="0" i="1">
                <a:solidFill>
                  <a:srgbClr val="292929"/>
                </a:solidFill>
                <a:effectLst/>
                <a:latin typeface="source-serif-pro"/>
              </a:rPr>
              <a:t>10 Base on 4 and 9?</a:t>
            </a:r>
            <a:endParaRPr lang="en-GB" b="0" i="1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P</a:t>
            </a:r>
            <a:r>
              <a:rPr lang="en-GB" sz="1200" spc="90" dirty="0" err="1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Thonic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90" dirty="0">
                <a:solidFill>
                  <a:srgbClr val="04182D"/>
                </a:solidFill>
                <a:latin typeface="Arial"/>
                <a:cs typeface="Arial"/>
              </a:rPr>
              <a:t>eas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-2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-25" dirty="0">
                <a:solidFill>
                  <a:srgbClr val="04182D"/>
                </a:solidFill>
                <a:latin typeface="Arial"/>
                <a:cs typeface="Arial"/>
              </a:rPr>
              <a:t>se</a:t>
            </a:r>
            <a:endParaRPr lang="en-GB" sz="1200" dirty="0">
              <a:latin typeface="Arial"/>
              <a:cs typeface="Arial"/>
            </a:endParaRPr>
          </a:p>
          <a:p>
            <a:pPr marL="12700" marR="5080">
              <a:lnSpc>
                <a:spcPts val="5160"/>
              </a:lnSpc>
              <a:spcBef>
                <a:spcPts val="520"/>
              </a:spcBef>
            </a:pP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Strong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dirty="0">
                <a:solidFill>
                  <a:srgbClr val="04182D"/>
                </a:solidFill>
                <a:latin typeface="Arial"/>
                <a:cs typeface="Arial"/>
              </a:rPr>
              <a:t>GPU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s</a:t>
            </a:r>
            <a:r>
              <a:rPr lang="en-GB" sz="1200" spc="114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pport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3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85" dirty="0">
                <a:solidFill>
                  <a:srgbClr val="04182D"/>
                </a:solidFill>
                <a:latin typeface="Arial"/>
                <a:cs typeface="Arial"/>
              </a:rPr>
              <a:t>models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r</a:t>
            </a:r>
            <a:r>
              <a:rPr lang="en-GB" sz="1200" spc="10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fast </a:t>
            </a:r>
            <a:r>
              <a:rPr lang="en-GB" sz="1200" spc="170" dirty="0">
                <a:solidFill>
                  <a:srgbClr val="04182D"/>
                </a:solidFill>
                <a:latin typeface="Arial"/>
                <a:cs typeface="Arial"/>
              </a:rPr>
              <a:t>Man</a:t>
            </a:r>
            <a:r>
              <a:rPr lang="en-GB" sz="1200" spc="17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20" dirty="0">
                <a:solidFill>
                  <a:srgbClr val="04182D"/>
                </a:solidFill>
                <a:latin typeface="Arial"/>
                <a:cs typeface="Arial"/>
              </a:rPr>
              <a:t>algorithms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are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25" dirty="0">
                <a:solidFill>
                  <a:srgbClr val="04182D"/>
                </a:solidFill>
                <a:latin typeface="Arial"/>
                <a:cs typeface="Arial"/>
              </a:rPr>
              <a:t>alread</a:t>
            </a:r>
            <a:r>
              <a:rPr lang="en-GB" sz="1200" spc="12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implemented</a:t>
            </a:r>
            <a:endParaRPr lang="en-GB" sz="1200" dirty="0">
              <a:latin typeface="Arial"/>
              <a:cs typeface="Arial"/>
            </a:endParaRPr>
          </a:p>
          <a:p>
            <a:pPr marL="12700" marR="468630">
              <a:lnSpc>
                <a:spcPct val="128099"/>
              </a:lnSpc>
              <a:spcBef>
                <a:spcPts val="715"/>
              </a:spcBef>
            </a:pP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A</a:t>
            </a:r>
            <a:r>
              <a:rPr lang="en-GB" sz="1200" spc="16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tomatic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di</a:t>
            </a:r>
            <a:r>
              <a:rPr lang="en-GB" sz="1200" spc="160" dirty="0" err="1">
                <a:solidFill>
                  <a:srgbClr val="04182D"/>
                </a:solidFill>
                <a:latin typeface="Trebuchet MS"/>
                <a:cs typeface="Trebuchet MS"/>
              </a:rPr>
              <a:t>f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erentiation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05" dirty="0">
                <a:solidFill>
                  <a:srgbClr val="04182D"/>
                </a:solidFill>
                <a:latin typeface="Arial"/>
                <a:cs typeface="Arial"/>
              </a:rPr>
              <a:t>more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in</a:t>
            </a: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ne</a:t>
            </a:r>
            <a:r>
              <a:rPr lang="en-GB" sz="1200" spc="80" dirty="0">
                <a:solidFill>
                  <a:srgbClr val="04182D"/>
                </a:solidFill>
                <a:latin typeface="Trebuchet MS"/>
                <a:cs typeface="Trebuchet MS"/>
              </a:rPr>
              <a:t>x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t </a:t>
            </a:r>
            <a:r>
              <a:rPr lang="en-GB" sz="1200" spc="-10" dirty="0">
                <a:solidFill>
                  <a:srgbClr val="04182D"/>
                </a:solidFill>
                <a:latin typeface="Arial"/>
                <a:cs typeface="Arial"/>
              </a:rPr>
              <a:t>lesson</a:t>
            </a:r>
            <a:endParaRPr lang="en-GB"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Similar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mP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kumimoji="1" lang="en-US" altLang="zh-CN" dirty="0"/>
              <a:t>Support Python</a:t>
            </a:r>
            <a:endParaRPr kumimoji="1" lang="zh-CN" altLang="en-US" dirty="0"/>
          </a:p>
          <a:p>
            <a:r>
              <a:rPr kumimoji="1" lang="en-US" altLang="zh-CN" dirty="0"/>
              <a:t>Dynamic Graph</a:t>
            </a:r>
            <a:endParaRPr kumimoji="1" lang="zh-CN" altLang="en-US" dirty="0"/>
          </a:p>
          <a:p>
            <a:r>
              <a:rPr kumimoji="1" lang="en-US" altLang="zh-CN" dirty="0"/>
              <a:t>Friendly API for </a:t>
            </a:r>
            <a:r>
              <a:rPr lang="en-US" altLang="zh-CN" dirty="0"/>
              <a:t>research</a:t>
            </a:r>
            <a:endParaRPr kumimoji="1" lang="en-US" altLang="zh-CN" dirty="0"/>
          </a:p>
          <a:p>
            <a:r>
              <a:rPr lang="en-US" altLang="zh-CN" dirty="0"/>
              <a:t>Easily debug</a:t>
            </a:r>
            <a:endParaRPr kumimoji="1" lang="zh-CN" altLang="en-US" dirty="0"/>
          </a:p>
          <a:p>
            <a:r>
              <a:rPr kumimoji="1" lang="en-US" altLang="zh-CN" dirty="0"/>
              <a:t>Love all things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Pythonic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514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71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LT" dirty="0"/>
              <a:t>mperative ndarray but runs on gpu</a:t>
            </a:r>
          </a:p>
          <a:p>
            <a:endParaRPr lang="en-LT" dirty="0"/>
          </a:p>
          <a:p>
            <a:r>
              <a:rPr lang="en-GB" dirty="0"/>
              <a:t>N</a:t>
            </a:r>
            <a:r>
              <a:rPr lang="en-LT" dirty="0"/>
              <a:t>ode in a computational graph; stores data and gradient</a:t>
            </a:r>
          </a:p>
          <a:p>
            <a:endParaRPr lang="en-LT" dirty="0"/>
          </a:p>
          <a:p>
            <a:r>
              <a:rPr lang="en-GB" dirty="0"/>
              <a:t>A</a:t>
            </a:r>
            <a:r>
              <a:rPr lang="en-LT" dirty="0"/>
              <a:t> neural entwork layer; may store stable state or learnable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88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228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924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943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781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651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463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428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253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6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209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7742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9476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271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401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135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140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6638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749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544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373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6653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910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827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085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6899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101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583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0283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097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0913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2737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51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1170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6881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3219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115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47840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7157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01397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02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459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86074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4919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1739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17409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3097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29987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3620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662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137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00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8072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06338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221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73596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97418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97b3c23e5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195" name="Google Shape;195;gf97b3c23e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216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70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(1) Quick to develop and test new ideas</a:t>
            </a:r>
          </a:p>
          <a:p>
            <a:r>
              <a:rPr lang="en-US" altLang="zh-TW" sz="1200" dirty="0"/>
              <a:t>(2) Run it all efficiently on GPU</a:t>
            </a:r>
          </a:p>
          <a:p>
            <a:r>
              <a:rPr lang="en-US" altLang="zh-TW" sz="1200" dirty="0"/>
              <a:t>(3)</a:t>
            </a:r>
            <a:r>
              <a:rPr lang="zh-TW" altLang="en-US" sz="1200" dirty="0"/>
              <a:t> </a:t>
            </a:r>
            <a:r>
              <a:rPr lang="en-US" altLang="zh-TW" sz="1200" dirty="0"/>
              <a:t>Automatically compute gradients</a:t>
            </a: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592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P</a:t>
            </a:r>
            <a:r>
              <a:rPr lang="en-GB" sz="1200" spc="90" dirty="0" err="1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90" dirty="0" err="1">
                <a:solidFill>
                  <a:srgbClr val="04182D"/>
                </a:solidFill>
                <a:latin typeface="Arial"/>
                <a:cs typeface="Arial"/>
              </a:rPr>
              <a:t>Thonic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"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5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90" dirty="0">
                <a:solidFill>
                  <a:srgbClr val="04182D"/>
                </a:solidFill>
                <a:latin typeface="Arial"/>
                <a:cs typeface="Arial"/>
              </a:rPr>
              <a:t>eas</a:t>
            </a:r>
            <a:r>
              <a:rPr lang="en-GB" sz="1200" spc="9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-2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-25" dirty="0">
                <a:solidFill>
                  <a:srgbClr val="04182D"/>
                </a:solidFill>
                <a:latin typeface="Arial"/>
                <a:cs typeface="Arial"/>
              </a:rPr>
              <a:t>se</a:t>
            </a:r>
            <a:endParaRPr lang="en-GB" sz="1200" dirty="0">
              <a:latin typeface="Arial"/>
              <a:cs typeface="Arial"/>
            </a:endParaRPr>
          </a:p>
          <a:p>
            <a:pPr marL="12700" marR="5080">
              <a:lnSpc>
                <a:spcPts val="5160"/>
              </a:lnSpc>
              <a:spcBef>
                <a:spcPts val="520"/>
              </a:spcBef>
            </a:pP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Strong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dirty="0">
                <a:solidFill>
                  <a:srgbClr val="04182D"/>
                </a:solidFill>
                <a:latin typeface="Arial"/>
                <a:cs typeface="Arial"/>
              </a:rPr>
              <a:t>GPU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s</a:t>
            </a:r>
            <a:r>
              <a:rPr lang="en-GB" sz="1200" spc="114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pport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spc="-3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85" dirty="0">
                <a:solidFill>
                  <a:srgbClr val="04182D"/>
                </a:solidFill>
                <a:latin typeface="Arial"/>
                <a:cs typeface="Arial"/>
              </a:rPr>
              <a:t>models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r</a:t>
            </a:r>
            <a:r>
              <a:rPr lang="en-GB" sz="1200" spc="10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4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fast </a:t>
            </a:r>
            <a:r>
              <a:rPr lang="en-GB" sz="1200" spc="170" dirty="0">
                <a:solidFill>
                  <a:srgbClr val="04182D"/>
                </a:solidFill>
                <a:latin typeface="Arial"/>
                <a:cs typeface="Arial"/>
              </a:rPr>
              <a:t>Man</a:t>
            </a:r>
            <a:r>
              <a:rPr lang="en-GB" sz="1200" spc="170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20" dirty="0">
                <a:solidFill>
                  <a:srgbClr val="04182D"/>
                </a:solidFill>
                <a:latin typeface="Arial"/>
                <a:cs typeface="Arial"/>
              </a:rPr>
              <a:t>algorithms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00" dirty="0">
                <a:solidFill>
                  <a:srgbClr val="04182D"/>
                </a:solidFill>
                <a:latin typeface="Arial"/>
                <a:cs typeface="Arial"/>
              </a:rPr>
              <a:t>are</a:t>
            </a:r>
            <a:r>
              <a:rPr lang="en-GB" sz="1200" spc="6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25" dirty="0">
                <a:solidFill>
                  <a:srgbClr val="04182D"/>
                </a:solidFill>
                <a:latin typeface="Arial"/>
                <a:cs typeface="Arial"/>
              </a:rPr>
              <a:t>alread</a:t>
            </a:r>
            <a:r>
              <a:rPr lang="en-GB" sz="1200" spc="12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r>
              <a:rPr lang="en-GB" sz="1200" spc="-1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14" dirty="0">
                <a:solidFill>
                  <a:srgbClr val="04182D"/>
                </a:solidFill>
                <a:latin typeface="Arial"/>
                <a:cs typeface="Arial"/>
              </a:rPr>
              <a:t>implemented</a:t>
            </a:r>
            <a:endParaRPr lang="en-GB" sz="1200" dirty="0">
              <a:latin typeface="Arial"/>
              <a:cs typeface="Arial"/>
            </a:endParaRPr>
          </a:p>
          <a:p>
            <a:pPr marL="12700" marR="468630">
              <a:lnSpc>
                <a:spcPct val="128099"/>
              </a:lnSpc>
              <a:spcBef>
                <a:spcPts val="715"/>
              </a:spcBef>
            </a:pP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A</a:t>
            </a:r>
            <a:r>
              <a:rPr lang="en-GB" sz="1200" spc="160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160" dirty="0">
                <a:solidFill>
                  <a:srgbClr val="04182D"/>
                </a:solidFill>
                <a:latin typeface="Arial"/>
                <a:cs typeface="Arial"/>
              </a:rPr>
              <a:t>tomatic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di</a:t>
            </a:r>
            <a:r>
              <a:rPr lang="en-GB" sz="1200" spc="160" dirty="0" err="1">
                <a:solidFill>
                  <a:srgbClr val="04182D"/>
                </a:solidFill>
                <a:latin typeface="Trebuchet MS"/>
                <a:cs typeface="Trebuchet MS"/>
              </a:rPr>
              <a:t>f</a:t>
            </a:r>
            <a:r>
              <a:rPr lang="en-GB" sz="1200" spc="160" dirty="0" err="1">
                <a:solidFill>
                  <a:srgbClr val="04182D"/>
                </a:solidFill>
                <a:latin typeface="Arial"/>
                <a:cs typeface="Arial"/>
              </a:rPr>
              <a:t>erentiation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65" dirty="0">
                <a:solidFill>
                  <a:srgbClr val="04182D"/>
                </a:solidFill>
                <a:latin typeface="Trebuchet MS"/>
                <a:cs typeface="Trebuchet MS"/>
              </a:rPr>
              <a:t>-</a:t>
            </a:r>
            <a:r>
              <a:rPr lang="en-GB" sz="1200" dirty="0">
                <a:solidFill>
                  <a:srgbClr val="04182D"/>
                </a:solidFill>
                <a:latin typeface="Trebuchet MS"/>
                <a:cs typeface="Trebuchet MS"/>
              </a:rPr>
              <a:t> </a:t>
            </a:r>
            <a:r>
              <a:rPr lang="en-GB" sz="1200" spc="105" dirty="0">
                <a:solidFill>
                  <a:srgbClr val="04182D"/>
                </a:solidFill>
                <a:latin typeface="Arial"/>
                <a:cs typeface="Arial"/>
              </a:rPr>
              <a:t>more</a:t>
            </a: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in</a:t>
            </a:r>
            <a:r>
              <a:rPr lang="en-GB" sz="1200" spc="75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ne</a:t>
            </a:r>
            <a:r>
              <a:rPr lang="en-GB" sz="1200" spc="80" dirty="0">
                <a:solidFill>
                  <a:srgbClr val="04182D"/>
                </a:solidFill>
                <a:latin typeface="Trebuchet MS"/>
                <a:cs typeface="Trebuchet MS"/>
              </a:rPr>
              <a:t>x</a:t>
            </a:r>
            <a:r>
              <a:rPr lang="en-GB" sz="1200" spc="80" dirty="0">
                <a:solidFill>
                  <a:srgbClr val="04182D"/>
                </a:solidFill>
                <a:latin typeface="Arial"/>
                <a:cs typeface="Arial"/>
              </a:rPr>
              <a:t>t </a:t>
            </a:r>
            <a:r>
              <a:rPr lang="en-GB" sz="1200" spc="-10" dirty="0">
                <a:solidFill>
                  <a:srgbClr val="04182D"/>
                </a:solidFill>
                <a:latin typeface="Arial"/>
                <a:cs typeface="Arial"/>
              </a:rPr>
              <a:t>lesson</a:t>
            </a:r>
            <a:endParaRPr lang="en-GB"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10"/>
              </a:spcBef>
            </a:pPr>
            <a:r>
              <a:rPr lang="en-GB" sz="1200" spc="70" dirty="0">
                <a:solidFill>
                  <a:srgbClr val="04182D"/>
                </a:solidFill>
                <a:latin typeface="Arial"/>
                <a:cs typeface="Arial"/>
              </a:rPr>
              <a:t>Similar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175" dirty="0">
                <a:solidFill>
                  <a:srgbClr val="04182D"/>
                </a:solidFill>
                <a:latin typeface="Arial"/>
                <a:cs typeface="Arial"/>
              </a:rPr>
              <a:t>to</a:t>
            </a:r>
            <a:r>
              <a:rPr lang="en-GB" sz="1200" spc="60" dirty="0">
                <a:solidFill>
                  <a:srgbClr val="04182D"/>
                </a:solidFill>
                <a:latin typeface="Arial"/>
                <a:cs typeface="Arial"/>
              </a:rPr>
              <a:t> 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N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u</a:t>
            </a:r>
            <a:r>
              <a:rPr lang="en-GB" sz="1200" spc="95" dirty="0">
                <a:solidFill>
                  <a:srgbClr val="04182D"/>
                </a:solidFill>
                <a:latin typeface="Arial"/>
                <a:cs typeface="Arial"/>
              </a:rPr>
              <a:t>mP</a:t>
            </a:r>
            <a:r>
              <a:rPr lang="en-GB" sz="1200" spc="95" dirty="0">
                <a:solidFill>
                  <a:srgbClr val="04182D"/>
                </a:solidFill>
                <a:latin typeface="Trebuchet MS"/>
                <a:cs typeface="Trebuchet MS"/>
              </a:rPr>
              <a:t>y</a:t>
            </a:r>
            <a:endParaRPr lang="en-GB" sz="1200" dirty="0">
              <a:latin typeface="Trebuchet MS"/>
              <a:cs typeface="Trebuchet MS"/>
            </a:endParaRPr>
          </a:p>
          <a:p>
            <a:r>
              <a:rPr kumimoji="1" lang="en-US" altLang="zh-CN" dirty="0"/>
              <a:t>Support Python</a:t>
            </a:r>
            <a:endParaRPr kumimoji="1" lang="zh-CN" altLang="en-US" dirty="0"/>
          </a:p>
          <a:p>
            <a:r>
              <a:rPr kumimoji="1" lang="en-US" altLang="zh-CN" dirty="0"/>
              <a:t>Dynamic Graph</a:t>
            </a:r>
            <a:endParaRPr kumimoji="1" lang="zh-CN" altLang="en-US" dirty="0"/>
          </a:p>
          <a:p>
            <a:r>
              <a:rPr kumimoji="1" lang="en-US" altLang="zh-CN" dirty="0"/>
              <a:t>Friendly API for </a:t>
            </a:r>
            <a:r>
              <a:rPr lang="en-US" altLang="zh-CN" dirty="0"/>
              <a:t>research</a:t>
            </a:r>
            <a:endParaRPr kumimoji="1" lang="en-US" altLang="zh-CN" dirty="0"/>
          </a:p>
          <a:p>
            <a:r>
              <a:rPr lang="en-US" altLang="zh-CN" dirty="0"/>
              <a:t>Easily debug</a:t>
            </a:r>
            <a:endParaRPr kumimoji="1" lang="zh-CN" altLang="en-US" dirty="0"/>
          </a:p>
          <a:p>
            <a:r>
              <a:rPr kumimoji="1" lang="en-US" altLang="zh-CN" dirty="0"/>
              <a:t>Love all things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Pythonic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]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lt-LT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lt-LT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264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2973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3237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4555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3273287" y="2618264"/>
            <a:ext cx="705015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3273287" y="5930348"/>
            <a:ext cx="7050155" cy="927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449893" y="5930347"/>
            <a:ext cx="2358936" cy="92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body" idx="2"/>
          </p:nvPr>
        </p:nvSpPr>
        <p:spPr>
          <a:xfrm>
            <a:off x="474662" y="2619023"/>
            <a:ext cx="233416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>
            <a:spLocks noGrp="1"/>
          </p:cNvSpPr>
          <p:nvPr>
            <p:ph type="pic" idx="3"/>
          </p:nvPr>
        </p:nvSpPr>
        <p:spPr>
          <a:xfrm>
            <a:off x="10323513" y="458788"/>
            <a:ext cx="1377950" cy="137795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6322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153927" cy="136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body" idx="2"/>
          </p:nvPr>
        </p:nvSpPr>
        <p:spPr>
          <a:xfrm>
            <a:off x="1398588" y="3193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3"/>
          </p:nvPr>
        </p:nvSpPr>
        <p:spPr>
          <a:xfrm>
            <a:off x="1398588" y="4336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4"/>
          </p:nvPr>
        </p:nvSpPr>
        <p:spPr>
          <a:xfrm>
            <a:off x="1398588" y="5479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5"/>
          </p:nvPr>
        </p:nvSpPr>
        <p:spPr>
          <a:xfrm>
            <a:off x="7476658" y="3193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6"/>
          </p:nvPr>
        </p:nvSpPr>
        <p:spPr>
          <a:xfrm>
            <a:off x="7476658" y="4336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7"/>
          </p:nvPr>
        </p:nvSpPr>
        <p:spPr>
          <a:xfrm>
            <a:off x="7476658" y="5479410"/>
            <a:ext cx="4235730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470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80391" y="1371706"/>
            <a:ext cx="5615609" cy="410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561502" y="1371706"/>
            <a:ext cx="5149485" cy="506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3"/>
          </p:nvPr>
        </p:nvSpPr>
        <p:spPr>
          <a:xfrm>
            <a:off x="481013" y="5916613"/>
            <a:ext cx="561498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788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7008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70729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7496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1310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9931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89633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6703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7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0875B-ACF0-7D4F-B747-444E16CDD2A3}" type="datetimeFigureOut">
              <a:rPr lang="en-LT" smtClean="0"/>
              <a:t>2023-02-13</a:t>
            </a:fld>
            <a:endParaRPr lang="en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FACF4-9F28-0840-B186-502D325BEB0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0059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orch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gif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tm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6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et_started/summaries_and_tensorboard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hyperlink" Target="https://github.com/pytorch/examples" TargetMode="External"/><Relationship Id="rId4" Type="http://schemas.openxmlformats.org/officeDocument/2006/relationships/hyperlink" Target="http://pytorch.org/tutorials/index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5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tiff"/><Relationship Id="rId11" Type="http://schemas.openxmlformats.org/officeDocument/2006/relationships/image" Target="../media/image4.png"/><Relationship Id="rId5" Type="http://schemas.openxmlformats.org/officeDocument/2006/relationships/image" Target="../media/image9.tiff"/><Relationship Id="rId10" Type="http://schemas.openxmlformats.org/officeDocument/2006/relationships/image" Target="../media/image8.tiff"/><Relationship Id="rId4" Type="http://schemas.openxmlformats.org/officeDocument/2006/relationships/image" Target="../media/image10.tiff"/><Relationship Id="rId9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"/>
          <p:cNvSpPr txBox="1">
            <a:spLocks noGrp="1"/>
          </p:cNvSpPr>
          <p:nvPr>
            <p:ph type="dt" idx="10"/>
          </p:nvPr>
        </p:nvSpPr>
        <p:spPr>
          <a:xfrm>
            <a:off x="5682444" y="5508958"/>
            <a:ext cx="827109" cy="38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lt-LT" sz="2000" b="0" dirty="0">
                <a:solidFill>
                  <a:schemeClr val="tx1"/>
                </a:solidFill>
                <a:latin typeface=""/>
                <a:cs typeface="Arial" panose="020B0604020202020204" pitchFamily="34" charset="0"/>
              </a:rPr>
              <a:t>2023</a:t>
            </a:r>
            <a:endParaRPr sz="2000" b="0" dirty="0">
              <a:solidFill>
                <a:schemeClr val="tx1"/>
              </a:solidFill>
              <a:latin typeface=""/>
              <a:cs typeface="Arial" panose="020B0604020202020204" pitchFamily="34" charset="0"/>
            </a:endParaRPr>
          </a:p>
        </p:txBody>
      </p:sp>
      <p:sp>
        <p:nvSpPr>
          <p:cNvPr id="4" name="Google Shape;103;p1">
            <a:extLst>
              <a:ext uri="{FF2B5EF4-FFF2-40B4-BE49-F238E27FC236}">
                <a16:creationId xmlns:a16="http://schemas.microsoft.com/office/drawing/2014/main" id="{484EF137-F61F-B9C7-0392-9A55708744F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913435" y="4376735"/>
            <a:ext cx="6365129" cy="69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</a:pPr>
            <a:r>
              <a:rPr lang="lt-LT" dirty="0">
                <a:solidFill>
                  <a:srgbClr val="EB5940"/>
                </a:solidFill>
                <a:latin typeface=""/>
                <a:cs typeface="Arial" panose="020B0604020202020204" pitchFamily="34" charset="0"/>
              </a:rPr>
              <a:t>Aurimas Aleksandras Nausėdas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>
              <a:latin typeface=""/>
              <a:cs typeface="Arial" panose="020B0604020202020204" pitchFamily="34" charset="0"/>
            </a:endParaRPr>
          </a:p>
        </p:txBody>
      </p:sp>
      <p:pic>
        <p:nvPicPr>
          <p:cNvPr id="104" name="Google Shape;104;p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/>
          <a:stretch/>
        </p:blipFill>
        <p:spPr>
          <a:prstGeom prst="rect">
            <a:avLst/>
          </a:prstGeom>
          <a:noFill/>
          <a:ln>
            <a:noFill/>
          </a:ln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EB0432CA-262F-4901-5C04-661BD57A7D7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9128" y="2845132"/>
            <a:ext cx="695205" cy="1091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E7F8D-E04D-0BBE-A59C-AD6B4F409805}"/>
              </a:ext>
            </a:extLst>
          </p:cNvPr>
          <p:cNvSpPr txBox="1"/>
          <p:nvPr/>
        </p:nvSpPr>
        <p:spPr>
          <a:xfrm>
            <a:off x="5057511" y="2921168"/>
            <a:ext cx="31310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b="0" dirty="0" err="1">
                <a:latin typeface=""/>
                <a:cs typeface="Arial"/>
              </a:rPr>
              <a:t>PyTorch</a:t>
            </a:r>
            <a:endParaRPr lang="en-LT" sz="6000" dirty="0">
              <a:latin typeface="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C791FE-1E02-C6B0-0484-6FF0ACE3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22" y="490614"/>
            <a:ext cx="3749306" cy="1377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20772"/>
            <a:ext cx="11206784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It</a:t>
            </a:r>
            <a:r>
              <a:rPr lang="en-GB" sz="3200" spc="-3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is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pythonic -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concise,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close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to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Python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conventions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Strong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GPU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support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 err="1">
                <a:latin typeface=""/>
                <a:cs typeface="Arial"/>
              </a:rPr>
              <a:t>Autograd</a:t>
            </a:r>
            <a:r>
              <a:rPr lang="en-GB" sz="3200" dirty="0">
                <a:latin typeface=""/>
                <a:cs typeface="Arial"/>
              </a:rPr>
              <a:t> -</a:t>
            </a:r>
            <a:r>
              <a:rPr lang="en-GB" sz="3200" spc="-4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automatic</a:t>
            </a:r>
            <a:r>
              <a:rPr lang="en-GB" sz="3200" spc="-4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differentiation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Many</a:t>
            </a:r>
            <a:r>
              <a:rPr lang="en-GB" sz="3200" spc="-3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algorithms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and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components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are</a:t>
            </a:r>
            <a:r>
              <a:rPr lang="en-GB" sz="3200" spc="-15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already implemented</a:t>
            </a:r>
          </a:p>
          <a:p>
            <a:pPr marL="469265" indent="-457200">
              <a:lnSpc>
                <a:spcPct val="100000"/>
              </a:lnSpc>
              <a:spcBef>
                <a:spcPts val="520"/>
              </a:spcBef>
              <a:buFontTx/>
              <a:buChar char="-"/>
              <a:tabLst>
                <a:tab pos="424815" algn="l"/>
                <a:tab pos="425450" algn="l"/>
              </a:tabLst>
            </a:pPr>
            <a:r>
              <a:rPr lang="en-GB" sz="3200" dirty="0">
                <a:latin typeface=""/>
                <a:cs typeface="Arial"/>
              </a:rPr>
              <a:t>Similar</a:t>
            </a:r>
            <a:r>
              <a:rPr lang="en-GB" sz="3200" spc="-25" dirty="0">
                <a:latin typeface=""/>
                <a:cs typeface="Arial"/>
              </a:rPr>
              <a:t> </a:t>
            </a:r>
            <a:r>
              <a:rPr lang="en-GB" sz="3200" dirty="0">
                <a:latin typeface=""/>
                <a:cs typeface="Arial"/>
              </a:rPr>
              <a:t>to</a:t>
            </a:r>
            <a:r>
              <a:rPr lang="en-GB" sz="3200" spc="-20" dirty="0">
                <a:latin typeface=""/>
                <a:cs typeface="Arial"/>
              </a:rPr>
              <a:t> </a:t>
            </a:r>
            <a:r>
              <a:rPr lang="en-GB" sz="3200" spc="-10" dirty="0">
                <a:latin typeface=""/>
                <a:cs typeface="Arial"/>
              </a:rPr>
              <a:t>NumPy</a:t>
            </a:r>
            <a:endParaRPr lang="en-GB" sz="3200" dirty="0">
              <a:latin typeface="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C443B-F05B-5C91-3C08-CC6C2ADF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50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9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DF87E613-B8CA-A84A-7A9F-9D1B7630989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1525" y="2398941"/>
            <a:ext cx="8725585" cy="3135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66E43-F9B9-2EAA-649F-518E9E490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8004390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Three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Levels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Abstraction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10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2892713-2AE2-DBE8-6E41-5473394D092D}"/>
              </a:ext>
            </a:extLst>
          </p:cNvPr>
          <p:cNvSpPr txBox="1">
            <a:spLocks/>
          </p:cNvSpPr>
          <p:nvPr/>
        </p:nvSpPr>
        <p:spPr>
          <a:xfrm>
            <a:off x="293758" y="177607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Tensor: </a:t>
            </a:r>
            <a:r>
              <a:rPr lang="en-US" altLang="zh-CN" sz="2800" dirty="0">
                <a:latin typeface=""/>
              </a:rPr>
              <a:t>Imperative </a:t>
            </a:r>
            <a:r>
              <a:rPr lang="en-US" altLang="zh-CN" sz="2800" dirty="0" err="1">
                <a:latin typeface=""/>
              </a:rPr>
              <a:t>ndarray</a:t>
            </a:r>
            <a:endParaRPr kumimoji="1" lang="en-US" altLang="zh-CN" sz="2800" b="1" dirty="0">
              <a:solidFill>
                <a:schemeClr val="accent5">
                  <a:lumMod val="75000"/>
                </a:schemeClr>
              </a:solidFill>
              <a:latin typeface=""/>
            </a:endParaRPr>
          </a:p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Variable: </a:t>
            </a:r>
            <a:r>
              <a:rPr kumimoji="1" lang="en-US" altLang="zh-CN" sz="2800" dirty="0">
                <a:latin typeface=""/>
              </a:rPr>
              <a:t>Node in a computational graph (data, grad)</a:t>
            </a:r>
          </a:p>
          <a:p>
            <a:pPr marL="685800" indent="-457200">
              <a:buFontTx/>
              <a:buChar char="-"/>
            </a:pPr>
            <a:r>
              <a:rPr kumimoji="1" lang="en-US" altLang="zh-CN" sz="2800" b="1" dirty="0">
                <a:solidFill>
                  <a:schemeClr val="accent5">
                    <a:lumMod val="75000"/>
                  </a:schemeClr>
                </a:solidFill>
                <a:latin typeface=""/>
              </a:rPr>
              <a:t>Module: </a:t>
            </a:r>
            <a:r>
              <a:rPr kumimoji="1" lang="en-US" altLang="zh-CN" sz="2800" dirty="0">
                <a:latin typeface=""/>
              </a:rPr>
              <a:t>A neural network layer</a:t>
            </a:r>
            <a:endParaRPr kumimoji="1" lang="zh-CN" altLang="en-US" sz="2800" dirty="0">
              <a:latin typeface=""/>
            </a:endParaRPr>
          </a:p>
        </p:txBody>
      </p:sp>
      <p:pic>
        <p:nvPicPr>
          <p:cNvPr id="6" name="图片 6" descr="屏幕剪辑">
            <a:extLst>
              <a:ext uri="{FF2B5EF4-FFF2-40B4-BE49-F238E27FC236}">
                <a16:creationId xmlns:a16="http://schemas.microsoft.com/office/drawing/2014/main" id="{96052C8C-B04A-7501-112C-C894066F7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45" y="3523622"/>
            <a:ext cx="5903435" cy="244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F36167-7F35-9303-6226-A21841E4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1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8259572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Major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Components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17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11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E2C59B5-B33E-90F7-C6F6-9BBF12780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807510"/>
              </p:ext>
            </p:extLst>
          </p:nvPr>
        </p:nvGraphicFramePr>
        <p:xfrm>
          <a:off x="1624013" y="2228850"/>
          <a:ext cx="8943974" cy="35168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0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2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9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Package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torch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Tensor library like </a:t>
                      </a:r>
                      <a:r>
                        <a:rPr lang="en-US" sz="1600" dirty="0" err="1">
                          <a:effectLst/>
                        </a:rPr>
                        <a:t>NumPy</a:t>
                      </a:r>
                      <a:r>
                        <a:rPr lang="en-US" sz="1600" dirty="0">
                          <a:effectLst/>
                        </a:rPr>
                        <a:t>, with strong GPU support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torch.autograd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tape based automatic differentiation library that supports all differentiable Tensor operations in torch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torch.nn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neural networks library deeply integrated with </a:t>
                      </a:r>
                      <a:r>
                        <a:rPr lang="en-US" sz="1600" dirty="0" err="1">
                          <a:effectLst/>
                        </a:rPr>
                        <a:t>autograd</a:t>
                      </a:r>
                      <a:r>
                        <a:rPr lang="en-US" sz="1600" dirty="0">
                          <a:effectLst/>
                        </a:rPr>
                        <a:t> designed for maximum flexibility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torch.optim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an optimization package to be used with </a:t>
                      </a:r>
                      <a:r>
                        <a:rPr lang="en-US" sz="1600" dirty="0" err="1">
                          <a:effectLst/>
                        </a:rPr>
                        <a:t>torch.nn</a:t>
                      </a:r>
                      <a:r>
                        <a:rPr lang="en-US" sz="1600" dirty="0">
                          <a:effectLst/>
                        </a:rPr>
                        <a:t> with standard optimization methods such as SGD, </a:t>
                      </a:r>
                      <a:r>
                        <a:rPr lang="en-US" sz="1600" dirty="0" err="1">
                          <a:effectLst/>
                        </a:rPr>
                        <a:t>RMSProp</a:t>
                      </a:r>
                      <a:r>
                        <a:rPr lang="en-US" sz="1600" dirty="0">
                          <a:effectLst/>
                        </a:rPr>
                        <a:t>, LBFGS, Adam etc.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torch.utils</a:t>
                      </a:r>
                      <a:endParaRPr lang="en-US" sz="18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DataLoader</a:t>
                      </a:r>
                      <a:r>
                        <a:rPr lang="en-US" sz="1600" dirty="0">
                          <a:effectLst/>
                        </a:rPr>
                        <a:t>, Dataset and other utility functions for convenience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305A1D4-7392-BA94-E068-E5EB16AF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09" y="3088313"/>
            <a:ext cx="5698982" cy="681374"/>
          </a:xfrm>
        </p:spPr>
        <p:txBody>
          <a:bodyPr>
            <a:noAutofit/>
          </a:bodyPr>
          <a:lstStyle/>
          <a:p>
            <a:r>
              <a:rPr lang="en-GB" sz="5400" b="1" spc="-47" dirty="0" err="1">
                <a:latin typeface=""/>
              </a:rPr>
              <a:t>PyTorch</a:t>
            </a:r>
            <a:r>
              <a:rPr lang="en-GB" sz="5400" b="1" spc="-240" dirty="0">
                <a:latin typeface=""/>
              </a:rPr>
              <a:t> </a:t>
            </a:r>
            <a:r>
              <a:rPr lang="en-GB" sz="5400" b="1" spc="-13" dirty="0">
                <a:latin typeface=""/>
              </a:rPr>
              <a:t>Basics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02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A9A70-223C-8608-0D4C-3A2A58BDFCDD}"/>
              </a:ext>
            </a:extLst>
          </p:cNvPr>
          <p:cNvSpPr txBox="1"/>
          <p:nvPr/>
        </p:nvSpPr>
        <p:spPr>
          <a:xfrm>
            <a:off x="480391" y="2505670"/>
            <a:ext cx="69036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Like numpy arrays, but they can run on GPU.</a:t>
            </a:r>
          </a:p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No built-in notion of computatiomnal graph,</a:t>
            </a:r>
          </a:p>
          <a:p>
            <a:r>
              <a:rPr lang="en-LT" sz="2400" dirty="0">
                <a:latin typeface=""/>
              </a:rPr>
              <a:t> or gradients, or deep learning.</a:t>
            </a:r>
          </a:p>
          <a:p>
            <a:pPr marL="285750" indent="-285750">
              <a:buFontTx/>
              <a:buChar char="-"/>
            </a:pPr>
            <a:r>
              <a:rPr lang="en-LT" sz="2400" dirty="0">
                <a:latin typeface=""/>
              </a:rPr>
              <a:t>Here you see a  fit of a two-layer net using</a:t>
            </a:r>
          </a:p>
          <a:p>
            <a:r>
              <a:rPr lang="en-LT" sz="2400" dirty="0">
                <a:latin typeface=""/>
              </a:rPr>
              <a:t> PyTorch Tensors.</a:t>
            </a:r>
            <a:r>
              <a:rPr lang="en-LT" sz="2400" baseline="30000" dirty="0">
                <a:latin typeface=""/>
              </a:rPr>
              <a:t>2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latin typeface=""/>
              </a:rPr>
              <a:t>The biggest difference between a </a:t>
            </a:r>
            <a:r>
              <a:rPr lang="en-US" sz="2400" dirty="0" err="1">
                <a:latin typeface=""/>
              </a:rPr>
              <a:t>numpy</a:t>
            </a:r>
            <a:r>
              <a:rPr lang="en-US" sz="2400" dirty="0">
                <a:latin typeface=""/>
              </a:rPr>
              <a:t> array </a:t>
            </a:r>
          </a:p>
          <a:p>
            <a:r>
              <a:rPr lang="en-US" sz="2400" dirty="0">
                <a:latin typeface=""/>
              </a:rPr>
              <a:t>and a </a:t>
            </a:r>
            <a:r>
              <a:rPr lang="en-US" sz="2400" dirty="0" err="1">
                <a:latin typeface=""/>
              </a:rPr>
              <a:t>PyTorch</a:t>
            </a:r>
            <a:r>
              <a:rPr lang="en-US" sz="2400" dirty="0">
                <a:latin typeface=""/>
              </a:rPr>
              <a:t> Tensor is that a </a:t>
            </a:r>
            <a:r>
              <a:rPr lang="en-US" sz="2400" dirty="0" err="1">
                <a:latin typeface=""/>
              </a:rPr>
              <a:t>PyTorch</a:t>
            </a:r>
            <a:r>
              <a:rPr lang="en-US" sz="2400" dirty="0">
                <a:latin typeface=""/>
              </a:rPr>
              <a:t> Tensor </a:t>
            </a:r>
          </a:p>
          <a:p>
            <a:r>
              <a:rPr lang="en-US" sz="2400" dirty="0">
                <a:latin typeface=""/>
              </a:rPr>
              <a:t>can run on either CPU or GPU.</a:t>
            </a:r>
            <a:r>
              <a:rPr lang="en-US" sz="2400" baseline="30000" dirty="0">
                <a:latin typeface=""/>
              </a:rPr>
              <a:t>2</a:t>
            </a:r>
            <a:endParaRPr lang="en-LT" sz="2400" baseline="30000" dirty="0">
              <a:latin typeface=""/>
            </a:endParaRPr>
          </a:p>
          <a:p>
            <a:endParaRPr lang="en-LT" sz="2400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A8F9F-4F24-A629-2BCB-AD05ED9D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72" y="1323302"/>
            <a:ext cx="3558228" cy="4629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86580E-2F24-DBAB-2BD4-6586D18F6181}"/>
              </a:ext>
            </a:extLst>
          </p:cNvPr>
          <p:cNvSpPr txBox="1"/>
          <p:nvPr/>
        </p:nvSpPr>
        <p:spPr>
          <a:xfrm>
            <a:off x="1893535" y="6198810"/>
            <a:ext cx="8352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D0D0D"/>
                </a:solidFill>
                <a:latin typeface=""/>
              </a:rPr>
              <a:t>2 - </a:t>
            </a: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  &amp; </a:t>
            </a:r>
            <a:r>
              <a:rPr lang="en-US" sz="1400" dirty="0">
                <a:solidFill>
                  <a:srgbClr val="0D0D0D"/>
                </a:solidFill>
                <a:latin typeface=""/>
              </a:rPr>
              <a:t>https://</a:t>
            </a:r>
            <a:r>
              <a:rPr lang="en-US" sz="1400" dirty="0" err="1">
                <a:solidFill>
                  <a:srgbClr val="0D0D0D"/>
                </a:solidFill>
                <a:latin typeface=""/>
              </a:rPr>
              <a:t>pytorch.org</a:t>
            </a:r>
            <a:r>
              <a:rPr lang="en-US" sz="1400" dirty="0">
                <a:solidFill>
                  <a:srgbClr val="0D0D0D"/>
                </a:solidFill>
                <a:latin typeface=""/>
              </a:rPr>
              <a:t>/tutorials/beginner/</a:t>
            </a:r>
            <a:r>
              <a:rPr lang="en-US" sz="1400" dirty="0" err="1">
                <a:solidFill>
                  <a:srgbClr val="0D0D0D"/>
                </a:solidFill>
                <a:latin typeface=""/>
              </a:rPr>
              <a:t>examples_tensor</a:t>
            </a:r>
            <a:r>
              <a:rPr lang="en-US" sz="1400" dirty="0">
                <a:solidFill>
                  <a:srgbClr val="0D0D0D"/>
                </a:solidFill>
                <a:latin typeface=""/>
              </a:rPr>
              <a:t>/</a:t>
            </a:r>
            <a:r>
              <a:rPr lang="en-US" sz="1400" dirty="0" err="1">
                <a:solidFill>
                  <a:srgbClr val="0D0D0D"/>
                </a:solidFill>
                <a:latin typeface=""/>
              </a:rPr>
              <a:t>two_layer_net_tensor.html</a:t>
            </a:r>
            <a:endParaRPr lang="en-GB" sz="1400" dirty="0">
              <a:latin typeface=""/>
              <a:cs typeface="Arial"/>
            </a:endParaRPr>
          </a:p>
          <a:p>
            <a:endParaRPr lang="en-LT" sz="1400" dirty="0">
              <a:latin typeface="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E381D0-D34E-9A97-42BC-5EB096A36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829817-695D-DEF7-15C9-54869F61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797442"/>
            <a:ext cx="4244757" cy="5320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397B3D-6312-DD77-B7F5-7200D3B5F2C5}"/>
              </a:ext>
            </a:extLst>
          </p:cNvPr>
          <p:cNvSpPr txBox="1"/>
          <p:nvPr/>
        </p:nvSpPr>
        <p:spPr>
          <a:xfrm>
            <a:off x="480391" y="2053495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To run on GPU just cast tensors to CUDA type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108B6A-1FD5-F8F5-E4D2-C8120B552DD3}"/>
              </a:ext>
            </a:extLst>
          </p:cNvPr>
          <p:cNvCxnSpPr>
            <a:cxnSpLocks/>
          </p:cNvCxnSpPr>
          <p:nvPr/>
        </p:nvCxnSpPr>
        <p:spPr>
          <a:xfrm flipV="1">
            <a:off x="4495469" y="1274743"/>
            <a:ext cx="1954758" cy="1234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8F646A-A9C0-8A82-BC52-8E214508FA2F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BE862A0-37AE-8382-35A6-D7071B87C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2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987C3-6C7E-14D1-0104-91C2D3FA8D55}"/>
              </a:ext>
            </a:extLst>
          </p:cNvPr>
          <p:cNvSpPr txBox="1"/>
          <p:nvPr/>
        </p:nvSpPr>
        <p:spPr>
          <a:xfrm>
            <a:off x="1046020" y="2160848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Create random tensors for data and weights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2142BE-DCAE-7D3D-EB09-FAA250E03BE4}"/>
              </a:ext>
            </a:extLst>
          </p:cNvPr>
          <p:cNvCxnSpPr>
            <a:cxnSpLocks/>
          </p:cNvCxnSpPr>
          <p:nvPr/>
        </p:nvCxnSpPr>
        <p:spPr>
          <a:xfrm flipV="1">
            <a:off x="5061098" y="2044000"/>
            <a:ext cx="1389129" cy="626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8C8704-08D5-9058-7CFF-A076D211BE73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27FD0-EECA-95DB-A884-C6937C4D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733647"/>
            <a:ext cx="4276245" cy="5482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67BE66-F280-C4DA-5CCE-DF0D3F1F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6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D2BF1-C5B5-3B5C-8E3E-593E002EE49E}"/>
              </a:ext>
            </a:extLst>
          </p:cNvPr>
          <p:cNvSpPr txBox="1"/>
          <p:nvPr/>
        </p:nvSpPr>
        <p:spPr>
          <a:xfrm>
            <a:off x="1014122" y="3027373"/>
            <a:ext cx="4015078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Forward prop: compute predictions and loss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7F820D-AC8D-CBB5-17CF-0625E42DCAE8}"/>
              </a:ext>
            </a:extLst>
          </p:cNvPr>
          <p:cNvCxnSpPr>
            <a:cxnSpLocks/>
          </p:cNvCxnSpPr>
          <p:nvPr/>
        </p:nvCxnSpPr>
        <p:spPr>
          <a:xfrm>
            <a:off x="5029200" y="3504427"/>
            <a:ext cx="14210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5E51398-3EB1-3089-AB53-7700A6C88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680484"/>
            <a:ext cx="4099539" cy="53553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0A0792-D93B-1583-70D0-21E1A8C67D5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36EF6A-FD05-AA70-B773-CDB223FD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6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CA7A3-17CC-9E2B-BAB5-58D76C7A9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819" y="739413"/>
            <a:ext cx="4137705" cy="5297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4682D8-60ED-21C9-72F4-E73DF3F44358}"/>
              </a:ext>
            </a:extLst>
          </p:cNvPr>
          <p:cNvSpPr txBox="1"/>
          <p:nvPr/>
        </p:nvSpPr>
        <p:spPr>
          <a:xfrm>
            <a:off x="1280702" y="4097977"/>
            <a:ext cx="4015078" cy="1384995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Backward prop:</a:t>
            </a:r>
          </a:p>
          <a:p>
            <a:r>
              <a:rPr lang="en-GB" sz="2800" dirty="0">
                <a:latin typeface=""/>
              </a:rPr>
              <a:t>M</a:t>
            </a:r>
            <a:r>
              <a:rPr lang="en-LT" sz="2800" dirty="0">
                <a:latin typeface=""/>
              </a:rPr>
              <a:t>anually compute </a:t>
            </a:r>
          </a:p>
          <a:p>
            <a:r>
              <a:rPr lang="en-LT" sz="2800" dirty="0">
                <a:latin typeface=""/>
              </a:rPr>
              <a:t>gradients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7A834B-DAD6-D05B-5612-D8E2B82F6F95}"/>
              </a:ext>
            </a:extLst>
          </p:cNvPr>
          <p:cNvCxnSpPr>
            <a:cxnSpLocks/>
          </p:cNvCxnSpPr>
          <p:nvPr/>
        </p:nvCxnSpPr>
        <p:spPr>
          <a:xfrm>
            <a:off x="5295780" y="4790475"/>
            <a:ext cx="130703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5C0754-726F-1BDF-B694-E07D42D1168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253D9E-17F5-C78E-46E6-0798E8A41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637753"/>
            <a:ext cx="79704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Introduction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Basics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Train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A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Simple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Neural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Net</a:t>
            </a: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in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Action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Data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Loading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,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Loss</a:t>
            </a: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&amp;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Optimizers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Visualisation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342900" lvl="2" indent="-342900">
              <a:buAutoNum type="arabicPeriod"/>
            </a:pPr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Save &amp;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Load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0" lvl="2"/>
            <a:r>
              <a:rPr lang="lt-LT" sz="24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8. </a:t>
            </a:r>
            <a:r>
              <a:rPr lang="lt-LT" sz="24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Conclusion</a:t>
            </a:r>
            <a:endParaRPr lang="lt-LT" sz="24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</a:t>
            </a:r>
            <a:endParaRPr lang="en-LT" b="1" dirty="0">
              <a:latin typeface="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F49BA-594C-549E-7F01-636EAE65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E3B8D-35C7-0FBC-0BAD-E435BCC8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15" y="914250"/>
            <a:ext cx="4015077" cy="526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41A4EB-E586-2983-94EF-4A4E633ED98D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EBB5A-7042-20EC-B786-74082548F092}"/>
              </a:ext>
            </a:extLst>
          </p:cNvPr>
          <p:cNvSpPr txBox="1"/>
          <p:nvPr/>
        </p:nvSpPr>
        <p:spPr>
          <a:xfrm>
            <a:off x="2241695" y="5304856"/>
            <a:ext cx="3132996" cy="954107"/>
          </a:xfrm>
          <a:custGeom>
            <a:avLst/>
            <a:gdLst>
              <a:gd name="connsiteX0" fmla="*/ 0 w 4015078"/>
              <a:gd name="connsiteY0" fmla="*/ 0 h 954107"/>
              <a:gd name="connsiteX1" fmla="*/ 4015078 w 4015078"/>
              <a:gd name="connsiteY1" fmla="*/ 0 h 954107"/>
              <a:gd name="connsiteX2" fmla="*/ 4015078 w 4015078"/>
              <a:gd name="connsiteY2" fmla="*/ 954107 h 954107"/>
              <a:gd name="connsiteX3" fmla="*/ 0 w 4015078"/>
              <a:gd name="connsiteY3" fmla="*/ 954107 h 954107"/>
              <a:gd name="connsiteX4" fmla="*/ 0 w 4015078"/>
              <a:gd name="connsiteY4" fmla="*/ 0 h 954107"/>
              <a:gd name="connsiteX0" fmla="*/ 0 w 4015078"/>
              <a:gd name="connsiteY0" fmla="*/ 0 h 954107"/>
              <a:gd name="connsiteX1" fmla="*/ 3051544 w 4015078"/>
              <a:gd name="connsiteY1" fmla="*/ 14347 h 954107"/>
              <a:gd name="connsiteX2" fmla="*/ 4015078 w 4015078"/>
              <a:gd name="connsiteY2" fmla="*/ 0 h 954107"/>
              <a:gd name="connsiteX3" fmla="*/ 4015078 w 4015078"/>
              <a:gd name="connsiteY3" fmla="*/ 954107 h 954107"/>
              <a:gd name="connsiteX4" fmla="*/ 0 w 4015078"/>
              <a:gd name="connsiteY4" fmla="*/ 954107 h 954107"/>
              <a:gd name="connsiteX5" fmla="*/ 0 w 4015078"/>
              <a:gd name="connsiteY5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5078" h="954107">
                <a:moveTo>
                  <a:pt x="0" y="0"/>
                </a:moveTo>
                <a:lnTo>
                  <a:pt x="3051544" y="14347"/>
                </a:lnTo>
                <a:lnTo>
                  <a:pt x="4015078" y="0"/>
                </a:lnTo>
                <a:lnTo>
                  <a:pt x="4015078" y="954107"/>
                </a:lnTo>
                <a:lnTo>
                  <a:pt x="0" y="954107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LT" sz="2800" dirty="0">
                <a:latin typeface=""/>
              </a:rPr>
              <a:t>Gradient descent </a:t>
            </a:r>
          </a:p>
          <a:p>
            <a:r>
              <a:rPr lang="en-LT" sz="2800" dirty="0">
                <a:latin typeface=""/>
              </a:rPr>
              <a:t>step on weights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783AAB-441F-ADA6-571B-4654A3AAF358}"/>
              </a:ext>
            </a:extLst>
          </p:cNvPr>
          <p:cNvCxnSpPr>
            <a:cxnSpLocks/>
          </p:cNvCxnSpPr>
          <p:nvPr/>
        </p:nvCxnSpPr>
        <p:spPr>
          <a:xfrm>
            <a:off x="5247463" y="5861894"/>
            <a:ext cx="13529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20208AF-CAEF-67E4-3AA6-7B9A6D359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7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Initializing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18</a:t>
            </a: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817F8D88-1F9A-9AE2-0551-E377DC18D42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84" y="2023902"/>
            <a:ext cx="9429631" cy="4081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AA574-F5D3-B467-C0CC-E61493C0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3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Attributes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of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</a:t>
            </a:r>
            <a:r>
              <a:rPr lang="lt-LT" sz="28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19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B87B6341-BDDF-51DF-7C4F-5CAAC100FEA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3184" y="1957727"/>
            <a:ext cx="9345632" cy="4147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43E58-54C8-F204-92EF-F303E5DA3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20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86B16418-46D8-40DF-F9E1-3F8C447284D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428" y="2132812"/>
            <a:ext cx="9897270" cy="1934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004C0-6C74-B527-021B-02BC9445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07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21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516A0434-71BA-455B-0478-27E0CC1B445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7496" y="1854013"/>
            <a:ext cx="8810704" cy="4543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7D8F5-8A0B-1C29-89E5-246291A43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3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/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Operations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Tensors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22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D44F9926-033E-51C6-A066-C1FEC52B01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8185" y="1927130"/>
            <a:ext cx="9635630" cy="4470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DF1C8-E547-FD61-24BC-1704D5176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Autograd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FCC28-D4C7-DB63-B819-0948B5B1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32" y="1911159"/>
            <a:ext cx="5550630" cy="3946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F455B0-3BCD-A38A-B4EF-E8DED9F68905}"/>
              </a:ext>
            </a:extLst>
          </p:cNvPr>
          <p:cNvSpPr txBox="1"/>
          <p:nvPr/>
        </p:nvSpPr>
        <p:spPr>
          <a:xfrm>
            <a:off x="4630737" y="626504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>
                <a:latin typeface=""/>
                <a:cs typeface="Arial"/>
              </a:rPr>
              <a:t>Stanford</a:t>
            </a:r>
            <a:r>
              <a:rPr lang="en-GB" sz="1400" i="1" spc="-40" dirty="0">
                <a:latin typeface=""/>
                <a:cs typeface="Arial"/>
              </a:rPr>
              <a:t> </a:t>
            </a:r>
            <a:r>
              <a:rPr lang="en-GB" sz="1400" i="1" spc="-10" dirty="0">
                <a:latin typeface=""/>
                <a:cs typeface="Arial"/>
              </a:rPr>
              <a:t>cs231n</a:t>
            </a:r>
            <a:endParaRPr lang="en-LT" sz="1400" dirty="0">
              <a:latin typeface="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391AF-B869-3F94-9C81-F6731E46F6C2}"/>
              </a:ext>
            </a:extLst>
          </p:cNvPr>
          <p:cNvSpPr txBox="1"/>
          <p:nvPr/>
        </p:nvSpPr>
        <p:spPr>
          <a:xfrm>
            <a:off x="625238" y="2277829"/>
            <a:ext cx="49876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400" dirty="0">
                <a:latin typeface=""/>
              </a:rPr>
              <a:t>A PyTorch Variable is a node in a </a:t>
            </a:r>
          </a:p>
          <a:p>
            <a:r>
              <a:rPr lang="en-LT" sz="2400" dirty="0">
                <a:latin typeface=""/>
              </a:rPr>
              <a:t>computational graph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</a:t>
            </a:r>
            <a:r>
              <a:rPr lang="en-GB" sz="2400" dirty="0">
                <a:latin typeface=""/>
              </a:rPr>
              <a:t>D</a:t>
            </a:r>
            <a:r>
              <a:rPr lang="en-LT" sz="2400" dirty="0">
                <a:latin typeface=""/>
              </a:rPr>
              <a:t>ata is a Tensor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</a:t>
            </a:r>
            <a:r>
              <a:rPr lang="en-GB" sz="2400" dirty="0">
                <a:latin typeface=""/>
              </a:rPr>
              <a:t>G</a:t>
            </a:r>
            <a:r>
              <a:rPr lang="en-LT" sz="2400" dirty="0">
                <a:latin typeface=""/>
              </a:rPr>
              <a:t>rad is a Variable of gradients </a:t>
            </a:r>
          </a:p>
          <a:p>
            <a:r>
              <a:rPr lang="en-LT" sz="2400" dirty="0">
                <a:latin typeface=""/>
              </a:rPr>
              <a:t>(same shape as x.data)</a:t>
            </a:r>
          </a:p>
          <a:p>
            <a:endParaRPr lang="en-LT" sz="2400" dirty="0">
              <a:latin typeface=""/>
            </a:endParaRPr>
          </a:p>
          <a:p>
            <a:r>
              <a:rPr lang="en-LT" sz="2400" dirty="0">
                <a:latin typeface=""/>
              </a:rPr>
              <a:t>x.grad.data is a Tensor of gradients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11D4C5-CE1B-9272-C922-1AF950298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9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Variable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455B0-3BCD-A38A-B4EF-E8DED9F68905}"/>
              </a:ext>
            </a:extLst>
          </p:cNvPr>
          <p:cNvSpPr txBox="1"/>
          <p:nvPr/>
        </p:nvSpPr>
        <p:spPr>
          <a:xfrm>
            <a:off x="4630737" y="6265044"/>
            <a:ext cx="286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400" i="1" dirty="0" err="1">
                <a:latin typeface="Arial"/>
                <a:cs typeface="Arial"/>
              </a:rPr>
              <a:t>Pytorch</a:t>
            </a:r>
            <a:r>
              <a:rPr lang="en-GB" sz="1400" i="1" spc="-30" dirty="0">
                <a:latin typeface="Arial"/>
                <a:cs typeface="Arial"/>
              </a:rPr>
              <a:t> </a:t>
            </a:r>
            <a:r>
              <a:rPr lang="en-GB" sz="1400" i="1" dirty="0">
                <a:latin typeface="Arial"/>
                <a:cs typeface="Arial"/>
              </a:rPr>
              <a:t>Tutorial.</a:t>
            </a:r>
            <a:r>
              <a:rPr lang="en-GB" sz="1400" i="1" spc="225" dirty="0">
                <a:latin typeface="Arial"/>
                <a:cs typeface="Arial"/>
              </a:rPr>
              <a:t> </a:t>
            </a:r>
            <a:r>
              <a:rPr lang="en-GB" sz="1400" i="1" spc="-10" dirty="0">
                <a:latin typeface="Arial"/>
                <a:cs typeface="Arial"/>
                <a:hlinkClick r:id="rId3"/>
              </a:rPr>
              <a:t>www.pytorch.org</a:t>
            </a:r>
            <a:endParaRPr lang="en-GB" sz="1400" dirty="0">
              <a:latin typeface="Arial"/>
              <a:cs typeface="Arial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F4A5FBE7-5268-6ECA-2DB8-3BD37577854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9990" y="2758384"/>
            <a:ext cx="2392019" cy="2167501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D510AAF6-345D-C880-262C-2C0301EFF0D9}"/>
              </a:ext>
            </a:extLst>
          </p:cNvPr>
          <p:cNvSpPr txBox="1"/>
          <p:nvPr/>
        </p:nvSpPr>
        <p:spPr>
          <a:xfrm>
            <a:off x="2442030" y="5005066"/>
            <a:ext cx="7454666" cy="155876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spcBef>
                <a:spcPts val="155"/>
              </a:spcBef>
            </a:pP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“</a:t>
            </a:r>
            <a:r>
              <a:rPr sz="2000" dirty="0" err="1">
                <a:solidFill>
                  <a:srgbClr val="FF0000"/>
                </a:solidFill>
                <a:latin typeface=""/>
                <a:cs typeface="Arial"/>
              </a:rPr>
              <a:t>autograd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.</a:t>
            </a:r>
            <a:r>
              <a:rPr lang="en-US" sz="2000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Variable</a:t>
            </a:r>
            <a:r>
              <a:rPr sz="2000" spc="-15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is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central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class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of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package.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It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wraps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Tensor,</a:t>
            </a:r>
            <a:r>
              <a:rPr sz="2000" spc="-2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supports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nearly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of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operations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defined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</a:t>
            </a:r>
            <a:r>
              <a:rPr sz="2000" spc="-25" dirty="0">
                <a:solidFill>
                  <a:srgbClr val="404040"/>
                </a:solidFill>
                <a:latin typeface=""/>
                <a:cs typeface="Arial"/>
              </a:rPr>
              <a:t> it.</a:t>
            </a:r>
            <a:endParaRPr sz="2000" dirty="0">
              <a:latin typeface=""/>
              <a:cs typeface="Arial"/>
            </a:endParaRPr>
          </a:p>
          <a:p>
            <a:pPr>
              <a:spcBef>
                <a:spcPts val="35"/>
              </a:spcBef>
            </a:pPr>
            <a:endParaRPr sz="2000" dirty="0">
              <a:latin typeface=""/>
              <a:cs typeface="Arial"/>
            </a:endParaRPr>
          </a:p>
          <a:p>
            <a:pPr marL="12700" marR="128905"/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Once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finish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your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computation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you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can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call</a:t>
            </a:r>
            <a:r>
              <a:rPr sz="2000" spc="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.backward()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and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have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1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gradients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computed</a:t>
            </a:r>
            <a:r>
              <a:rPr sz="2000" spc="-4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automatically.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50" dirty="0">
                <a:solidFill>
                  <a:srgbClr val="404040"/>
                </a:solidFill>
                <a:latin typeface=""/>
                <a:cs typeface="Arial"/>
              </a:rPr>
              <a:t>“</a:t>
            </a:r>
            <a:endParaRPr sz="2000" dirty="0">
              <a:latin typeface="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BC82988-2926-FB48-CEDC-F5F1202752EB}"/>
              </a:ext>
            </a:extLst>
          </p:cNvPr>
          <p:cNvSpPr txBox="1"/>
          <p:nvPr/>
        </p:nvSpPr>
        <p:spPr>
          <a:xfrm>
            <a:off x="2442030" y="2050826"/>
            <a:ext cx="740155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The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FF0000"/>
                </a:solidFill>
                <a:latin typeface=""/>
                <a:cs typeface="Arial"/>
              </a:rPr>
              <a:t>autograd</a:t>
            </a:r>
            <a:r>
              <a:rPr sz="2000" spc="-30" dirty="0">
                <a:solidFill>
                  <a:srgbClr val="FF000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package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provides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automatic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differentiation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for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all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operations</a:t>
            </a:r>
            <a:r>
              <a:rPr sz="2000" spc="-35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dirty="0">
                <a:solidFill>
                  <a:srgbClr val="404040"/>
                </a:solidFill>
                <a:latin typeface=""/>
                <a:cs typeface="Arial"/>
              </a:rPr>
              <a:t>on</a:t>
            </a:r>
            <a:r>
              <a:rPr sz="2000" spc="-30" dirty="0">
                <a:solidFill>
                  <a:srgbClr val="404040"/>
                </a:solidFill>
                <a:latin typeface=""/>
                <a:cs typeface="Arial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"/>
                <a:cs typeface="Arial"/>
              </a:rPr>
              <a:t>Tensors.</a:t>
            </a:r>
            <a:endParaRPr sz="2000" dirty="0">
              <a:latin typeface="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665168-29C0-AC07-E81E-2FCB480BA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82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25</a:t>
            </a: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F1328DB3-AD09-0829-DF1E-26A66AB7809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4462" y="2228850"/>
            <a:ext cx="4703075" cy="3997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C4CD1B-6A06-2CB5-F1B6-F94D91145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5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65920-ED06-90A7-E3D4-B434B6534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57" y="1323302"/>
            <a:ext cx="4656650" cy="5207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3A6D18-4BAB-D5A8-31E5-247ECD243132}"/>
              </a:ext>
            </a:extLst>
          </p:cNvPr>
          <p:cNvSpPr txBox="1"/>
          <p:nvPr/>
        </p:nvSpPr>
        <p:spPr>
          <a:xfrm>
            <a:off x="2509617" y="2637117"/>
            <a:ext cx="34467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Define </a:t>
            </a:r>
            <a:r>
              <a:rPr lang="en-LT" sz="2800" b="1" dirty="0">
                <a:latin typeface=""/>
              </a:rPr>
              <a:t>Variables</a:t>
            </a:r>
            <a:r>
              <a:rPr lang="en-LT" sz="2800" dirty="0">
                <a:latin typeface=""/>
              </a:rPr>
              <a:t> to</a:t>
            </a:r>
          </a:p>
          <a:p>
            <a:r>
              <a:rPr lang="en-GB" sz="2800" dirty="0">
                <a:latin typeface=""/>
              </a:rPr>
              <a:t>s</a:t>
            </a:r>
            <a:r>
              <a:rPr lang="en-LT" sz="2800" dirty="0">
                <a:latin typeface=""/>
              </a:rPr>
              <a:t>tart building a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omputational graph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63DFA-0BE5-1354-FEA6-4092932E1006}"/>
              </a:ext>
            </a:extLst>
          </p:cNvPr>
          <p:cNvCxnSpPr>
            <a:cxnSpLocks/>
          </p:cNvCxnSpPr>
          <p:nvPr/>
        </p:nvCxnSpPr>
        <p:spPr>
          <a:xfrm>
            <a:off x="5809129" y="3329615"/>
            <a:ext cx="5066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9F10278-2533-8BA3-9260-C4F1F4EDC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FB2F10-C71D-E7C0-AB8B-95C3450E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0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132343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Terms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04338"/>
            <a:ext cx="7970436" cy="4213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Tensor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FloatTensor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Autograd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LT" sz="1300" dirty="0">
                <a:solidFill>
                  <a:srgbClr val="262626"/>
                </a:solidFill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Variable		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Compuational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Graph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Torch.nn.functional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GPU	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GRU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Dataloader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Batch size	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Iterations	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Epoch		</a:t>
            </a:r>
            <a:endParaRPr lang="en-LT" sz="1300" dirty="0">
              <a:solidFill>
                <a:srgbClr val="202124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 Function	</a:t>
            </a:r>
            <a:r>
              <a:rPr lang="en-LT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  <a:endParaRPr lang="en-LT" sz="1300" dirty="0">
              <a:solidFill>
                <a:srgbClr val="202124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Optimizer		</a:t>
            </a:r>
            <a:endParaRPr lang="lt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Visdom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lt-LT" sz="13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</a:t>
            </a:r>
            <a:endParaRPr lang="en-LT" b="1" dirty="0">
              <a:latin typeface="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D4DD5-19F6-D342-7177-F148D0102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7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40771-B22E-4733-C359-81AF7F93B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1344356"/>
            <a:ext cx="4671610" cy="52110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441CCD-9530-F0F8-A0FC-3650C6FC6598}"/>
              </a:ext>
            </a:extLst>
          </p:cNvPr>
          <p:cNvCxnSpPr>
            <a:cxnSpLocks/>
          </p:cNvCxnSpPr>
          <p:nvPr/>
        </p:nvCxnSpPr>
        <p:spPr>
          <a:xfrm>
            <a:off x="5029200" y="4701216"/>
            <a:ext cx="14210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F8F433-7F6D-98D5-12E7-C72E0CFCE391}"/>
              </a:ext>
            </a:extLst>
          </p:cNvPr>
          <p:cNvSpPr txBox="1"/>
          <p:nvPr/>
        </p:nvSpPr>
        <p:spPr>
          <a:xfrm>
            <a:off x="2603536" y="4008718"/>
            <a:ext cx="24256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Forward prop </a:t>
            </a:r>
          </a:p>
          <a:p>
            <a:r>
              <a:rPr lang="en-LT" sz="2800" dirty="0">
                <a:latin typeface=""/>
              </a:rPr>
              <a:t>looksjust like </a:t>
            </a:r>
          </a:p>
          <a:p>
            <a:r>
              <a:rPr lang="en-LT" sz="2800" dirty="0">
                <a:latin typeface=""/>
              </a:rPr>
              <a:t>numpy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2EE66-B6CB-46EC-76D7-8DEB3BA9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04EB0C-1751-B03D-6FD4-693D97AAF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8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D51D6-CD15-EFF7-E3EF-1CA3BA84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27" y="1323302"/>
            <a:ext cx="4605244" cy="51433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627B6F-FD8E-DB34-E675-42070046A013}"/>
              </a:ext>
            </a:extLst>
          </p:cNvPr>
          <p:cNvCxnSpPr>
            <a:cxnSpLocks/>
          </p:cNvCxnSpPr>
          <p:nvPr/>
        </p:nvCxnSpPr>
        <p:spPr>
          <a:xfrm>
            <a:off x="5849471" y="5763533"/>
            <a:ext cx="6007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FBC58A6-BBF1-C02B-7253-8C22B396F5D7}"/>
              </a:ext>
            </a:extLst>
          </p:cNvPr>
          <p:cNvSpPr txBox="1"/>
          <p:nvPr/>
        </p:nvSpPr>
        <p:spPr>
          <a:xfrm>
            <a:off x="2508277" y="5081692"/>
            <a:ext cx="34451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Calling c.backward()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omputes all</a:t>
            </a:r>
          </a:p>
          <a:p>
            <a:r>
              <a:rPr lang="en-LT" sz="2800" dirty="0">
                <a:latin typeface=""/>
              </a:rPr>
              <a:t>gradients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51922B-113D-0C0C-774F-BD55A5075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E78794-EBD3-788B-0677-3438D970F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57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Computational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Graphs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29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A0088-DF66-D932-DD13-3BAAC3E3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1" y="2228850"/>
            <a:ext cx="2027886" cy="3995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4FEBF-4AB3-9863-FD5E-C68A2CB8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416581"/>
            <a:ext cx="5389950" cy="4808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074505-A18E-8EE9-3AEB-AD8DC3B13142}"/>
              </a:ext>
            </a:extLst>
          </p:cNvPr>
          <p:cNvSpPr txBox="1"/>
          <p:nvPr/>
        </p:nvSpPr>
        <p:spPr>
          <a:xfrm>
            <a:off x="3670336" y="2637902"/>
            <a:ext cx="2425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400" dirty="0">
                <a:latin typeface=""/>
              </a:rPr>
              <a:t>Run on GPU by </a:t>
            </a:r>
          </a:p>
          <a:p>
            <a:r>
              <a:rPr lang="en-LT" sz="2400" dirty="0">
                <a:latin typeface=""/>
              </a:rPr>
              <a:t>calling .cuda()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4FB43-6BAE-2902-C66B-77F97F60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8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30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6FE0F1FA-500F-0AA5-3430-E7522E1C696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2055" y="1841625"/>
            <a:ext cx="2380725" cy="2397250"/>
          </a:xfrm>
          <a:prstGeom prst="rect">
            <a:avLst/>
          </a:prstGeom>
        </p:spPr>
      </p:pic>
      <p:pic>
        <p:nvPicPr>
          <p:cNvPr id="8" name="object 4">
            <a:extLst>
              <a:ext uri="{FF2B5EF4-FFF2-40B4-BE49-F238E27FC236}">
                <a16:creationId xmlns:a16="http://schemas.microsoft.com/office/drawing/2014/main" id="{BDC3B14D-4BAD-7123-B9F1-C8AE0BC1C8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5180" y="1900175"/>
            <a:ext cx="2259074" cy="4204900"/>
          </a:xfrm>
          <a:prstGeom prst="rect">
            <a:avLst/>
          </a:prstGeom>
        </p:spPr>
      </p:pic>
      <p:pic>
        <p:nvPicPr>
          <p:cNvPr id="9" name="object 5">
            <a:extLst>
              <a:ext uri="{FF2B5EF4-FFF2-40B4-BE49-F238E27FC236}">
                <a16:creationId xmlns:a16="http://schemas.microsoft.com/office/drawing/2014/main" id="{1AB4C616-2BB0-A59A-2C28-5F519F9B63A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76653" y="1970350"/>
            <a:ext cx="2144574" cy="385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A08DF-CC14-CEEE-6FAB-DF97C9A26393}"/>
              </a:ext>
            </a:extLst>
          </p:cNvPr>
          <p:cNvSpPr txBox="1"/>
          <p:nvPr/>
        </p:nvSpPr>
        <p:spPr>
          <a:xfrm>
            <a:off x="2586605" y="4611368"/>
            <a:ext cx="2059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dirty="0"/>
              <a:t>Other layers:</a:t>
            </a:r>
          </a:p>
          <a:p>
            <a:r>
              <a:rPr lang="en-LT" dirty="0"/>
              <a:t>Dropout, Linear, </a:t>
            </a:r>
          </a:p>
          <a:p>
            <a:r>
              <a:rPr lang="en-LT" dirty="0"/>
              <a:t>Normalization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207C6-1E57-F146-B98F-AD88AD69E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25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 –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torch.nn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31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1C8DE76-0384-31D3-1F18-621383E79E27}"/>
              </a:ext>
            </a:extLst>
          </p:cNvPr>
          <p:cNvGraphicFramePr>
            <a:graphicFrameLocks/>
          </p:cNvGraphicFramePr>
          <p:nvPr/>
        </p:nvGraphicFramePr>
        <p:xfrm>
          <a:off x="1780824" y="2637902"/>
          <a:ext cx="8820000" cy="25287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Containers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Module, Sequential,ModuleList,ParameterList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Convolution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Conv1d,Conv2d,Conv3d…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Recurrent</a:t>
                      </a:r>
                      <a:r>
                        <a:rPr lang="en-US" sz="1800" b="1" baseline="0">
                          <a:solidFill>
                            <a:srgbClr val="000000"/>
                          </a:solidFill>
                          <a:effectLst/>
                        </a:rPr>
                        <a:t>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RNN,LSTM,GRU,RNNCell…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Linear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Linear, Bilinear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Non-</a:t>
                      </a:r>
                      <a:r>
                        <a:rPr lang="en-US" altLang="zh-CN" sz="1800" b="1">
                          <a:solidFill>
                            <a:srgbClr val="000000"/>
                          </a:solidFill>
                          <a:effectLst/>
                        </a:rPr>
                        <a:t>linear Activations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ReLU,Sigmoid,Tanh,LeakyReLU…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Loss Functions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</a:rPr>
                        <a:t>NLLLoss,BCELoss,CrossEntropyLoss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1905E9-A623-B0B0-B2ED-8BEB0909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51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845054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Module –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torch.nn.funtional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32</a:t>
            </a:r>
          </a:p>
        </p:txBody>
      </p:sp>
      <p:cxnSp>
        <p:nvCxnSpPr>
          <p:cNvPr id="13" name="直接连接符 7">
            <a:extLst>
              <a:ext uri="{FF2B5EF4-FFF2-40B4-BE49-F238E27FC236}">
                <a16:creationId xmlns:a16="http://schemas.microsoft.com/office/drawing/2014/main" id="{948E065D-765D-C1F5-29D8-72402B1017A9}"/>
              </a:ext>
            </a:extLst>
          </p:cNvPr>
          <p:cNvCxnSpPr>
            <a:cxnSpLocks/>
          </p:cNvCxnSpPr>
          <p:nvPr/>
        </p:nvCxnSpPr>
        <p:spPr>
          <a:xfrm>
            <a:off x="3288241" y="3931331"/>
            <a:ext cx="7610231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2">
            <a:extLst>
              <a:ext uri="{FF2B5EF4-FFF2-40B4-BE49-F238E27FC236}">
                <a16:creationId xmlns:a16="http://schemas.microsoft.com/office/drawing/2014/main" id="{228BAB76-AED6-3DE4-D628-EF963AD5B602}"/>
              </a:ext>
            </a:extLst>
          </p:cNvPr>
          <p:cNvSpPr txBox="1"/>
          <p:nvPr/>
        </p:nvSpPr>
        <p:spPr>
          <a:xfrm>
            <a:off x="480390" y="261842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"/>
              </a:rPr>
              <a:t>Torch.nn</a:t>
            </a:r>
            <a:endParaRPr lang="zh-CN" altLang="en-US" sz="2400" b="1" dirty="0">
              <a:latin typeface=""/>
            </a:endParaRPr>
          </a:p>
        </p:txBody>
      </p:sp>
      <p:sp>
        <p:nvSpPr>
          <p:cNvPr id="15" name="文本框 16">
            <a:extLst>
              <a:ext uri="{FF2B5EF4-FFF2-40B4-BE49-F238E27FC236}">
                <a16:creationId xmlns:a16="http://schemas.microsoft.com/office/drawing/2014/main" id="{5FEEFC85-2B4F-B515-AF2D-1D887A0D5FC1}"/>
              </a:ext>
            </a:extLst>
          </p:cNvPr>
          <p:cNvSpPr txBox="1"/>
          <p:nvPr/>
        </p:nvSpPr>
        <p:spPr>
          <a:xfrm>
            <a:off x="480390" y="4945978"/>
            <a:ext cx="357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"/>
              </a:rPr>
              <a:t>Torch.nn.functional</a:t>
            </a:r>
            <a:endParaRPr lang="zh-CN" altLang="en-US" sz="2400" b="1" dirty="0">
              <a:latin typeface="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4BC70B-D516-7DA4-0001-63167A1F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518" y="1973726"/>
            <a:ext cx="6153673" cy="1823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49DF7E-5367-0CB3-229B-2EE6EBBA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518" y="4238411"/>
            <a:ext cx="6462390" cy="18768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D5DA2C-8606-E7BA-7E0E-6FCD922A6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4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33" y="3088313"/>
            <a:ext cx="9417133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Train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a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Simple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Neural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Net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38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 fontScale="90000"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Train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a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simple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Neural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Net</a:t>
            </a:r>
            <a:b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</a:b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A0F86328-AD29-8F1B-058A-0E16115B78F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22227" y="2023795"/>
            <a:ext cx="7879870" cy="312909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EBE30F80-4AB0-DB98-03FD-9AD370A31603}"/>
              </a:ext>
            </a:extLst>
          </p:cNvPr>
          <p:cNvSpPr txBox="1"/>
          <p:nvPr/>
        </p:nvSpPr>
        <p:spPr>
          <a:xfrm>
            <a:off x="2944004" y="5254489"/>
            <a:ext cx="723631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0" indent="-426084">
              <a:spcBef>
                <a:spcPts val="100"/>
              </a:spcBef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Forward:</a:t>
            </a:r>
            <a:r>
              <a:rPr sz="2000" spc="35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output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of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each</a:t>
            </a:r>
            <a:r>
              <a:rPr sz="2000" spc="-15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layer</a:t>
            </a:r>
            <a:endParaRPr sz="2000" dirty="0">
              <a:latin typeface=""/>
              <a:cs typeface="Arial"/>
            </a:endParaRPr>
          </a:p>
          <a:p>
            <a:pPr marL="438150" indent="-426084"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Backward:</a:t>
            </a:r>
            <a:r>
              <a:rPr sz="2000" spc="35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</a:t>
            </a:r>
            <a:r>
              <a:rPr sz="2000" spc="-20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gradient</a:t>
            </a:r>
            <a:endParaRPr sz="2000" dirty="0">
              <a:latin typeface=""/>
              <a:cs typeface="Arial"/>
            </a:endParaRPr>
          </a:p>
          <a:p>
            <a:pPr marL="438150" indent="-426084">
              <a:buAutoNum type="arabicPeriod"/>
              <a:tabLst>
                <a:tab pos="438150" algn="l"/>
                <a:tab pos="438784" algn="l"/>
              </a:tabLst>
            </a:pPr>
            <a:r>
              <a:rPr sz="2000" dirty="0">
                <a:latin typeface=""/>
                <a:cs typeface="Arial"/>
              </a:rPr>
              <a:t>Update:</a:t>
            </a:r>
            <a:r>
              <a:rPr sz="2000" spc="340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update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the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parameters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with</a:t>
            </a:r>
            <a:r>
              <a:rPr sz="2000" spc="-25" dirty="0">
                <a:latin typeface=""/>
                <a:cs typeface="Arial"/>
              </a:rPr>
              <a:t> </a:t>
            </a:r>
            <a:r>
              <a:rPr sz="2000" dirty="0">
                <a:latin typeface=""/>
                <a:cs typeface="Arial"/>
              </a:rPr>
              <a:t>computed</a:t>
            </a:r>
            <a:r>
              <a:rPr sz="2000" spc="-20" dirty="0">
                <a:latin typeface=""/>
                <a:cs typeface="Arial"/>
              </a:rPr>
              <a:t> </a:t>
            </a:r>
            <a:r>
              <a:rPr sz="2000" spc="-10" dirty="0">
                <a:latin typeface=""/>
                <a:cs typeface="Arial"/>
              </a:rPr>
              <a:t>gradient</a:t>
            </a:r>
            <a:endParaRPr sz="2000" dirty="0">
              <a:latin typeface="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286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447492-CB2B-9B55-4B1E-A80200FB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010" y="1760064"/>
            <a:ext cx="5452940" cy="4541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AC7609-440C-E9EB-9FD8-3F1215000DE3}"/>
              </a:ext>
            </a:extLst>
          </p:cNvPr>
          <p:cNvSpPr txBox="1"/>
          <p:nvPr/>
        </p:nvSpPr>
        <p:spPr>
          <a:xfrm>
            <a:off x="480390" y="3131562"/>
            <a:ext cx="41760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Higher-level wrapper for</a:t>
            </a:r>
          </a:p>
          <a:p>
            <a:r>
              <a:rPr lang="en-GB" sz="2800" dirty="0">
                <a:latin typeface=""/>
              </a:rPr>
              <a:t>w</a:t>
            </a:r>
            <a:r>
              <a:rPr lang="en-LT" sz="2800" dirty="0">
                <a:latin typeface=""/>
              </a:rPr>
              <a:t>orking with Neural nets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E9AE5-B9C7-59B9-88A1-F0E85E959DF0}"/>
              </a:ext>
            </a:extLst>
          </p:cNvPr>
          <p:cNvSpPr txBox="1"/>
          <p:nvPr/>
        </p:nvSpPr>
        <p:spPr>
          <a:xfrm>
            <a:off x="480390" y="4395914"/>
            <a:ext cx="5061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Simialr to Keras and friends …</a:t>
            </a:r>
          </a:p>
          <a:p>
            <a:r>
              <a:rPr lang="en-GB" sz="2800" dirty="0">
                <a:latin typeface=""/>
              </a:rPr>
              <a:t>B</a:t>
            </a:r>
            <a:r>
              <a:rPr lang="en-LT" sz="2800" dirty="0">
                <a:latin typeface=""/>
              </a:rPr>
              <a:t>ut only one and it’s good</a:t>
            </a:r>
          </a:p>
        </p:txBody>
      </p:sp>
    </p:spTree>
    <p:extLst>
      <p:ext uri="{BB962C8B-B14F-4D97-AF65-F5344CB8AC3E}">
        <p14:creationId xmlns:p14="http://schemas.microsoft.com/office/powerpoint/2010/main" val="1018609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AD5F2-5264-26AF-9CFE-AB63D908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297" y="1941125"/>
            <a:ext cx="5364456" cy="43998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14FF7-61F1-48F0-A330-5C5AA64A8410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102230" y="3649725"/>
            <a:ext cx="6730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1DDEDC-F298-0335-6979-6864B5D922CE}"/>
              </a:ext>
            </a:extLst>
          </p:cNvPr>
          <p:cNvSpPr txBox="1"/>
          <p:nvPr/>
        </p:nvSpPr>
        <p:spPr>
          <a:xfrm>
            <a:off x="1397370" y="3172671"/>
            <a:ext cx="3704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Define our model as a</a:t>
            </a:r>
          </a:p>
          <a:p>
            <a:r>
              <a:rPr lang="en-LT" sz="2800" dirty="0">
                <a:latin typeface=""/>
              </a:rPr>
              <a:t>sequence of layers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EE4CAA-870E-9DB7-DAB1-25B3B975BB12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775282" y="4126778"/>
            <a:ext cx="1000014" cy="824513"/>
          </a:xfrm>
          <a:prstGeom prst="straightConnector1">
            <a:avLst/>
          </a:prstGeom>
          <a:ln>
            <a:solidFill>
              <a:srgbClr val="0803D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86F0A5-09CC-3C09-407A-A01B284EDCD1}"/>
              </a:ext>
            </a:extLst>
          </p:cNvPr>
          <p:cNvSpPr txBox="1"/>
          <p:nvPr/>
        </p:nvSpPr>
        <p:spPr>
          <a:xfrm>
            <a:off x="870046" y="4474237"/>
            <a:ext cx="3905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"/>
              </a:rPr>
              <a:t>n</a:t>
            </a:r>
            <a:r>
              <a:rPr lang="en-LT" sz="2800" dirty="0">
                <a:latin typeface=""/>
              </a:rPr>
              <a:t>n also define common</a:t>
            </a:r>
          </a:p>
          <a:p>
            <a:r>
              <a:rPr lang="en-LT" sz="2800" dirty="0">
                <a:latin typeface=""/>
              </a:rPr>
              <a:t>loss functions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87D9EF-16D9-36D2-4956-AF5ABBA16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7B10576-17A6-6E19-D629-642461582D2B}"/>
              </a:ext>
            </a:extLst>
          </p:cNvPr>
          <p:cNvSpPr txBox="1">
            <a:spLocks/>
          </p:cNvSpPr>
          <p:nvPr/>
        </p:nvSpPr>
        <p:spPr>
          <a:xfrm>
            <a:off x="4027967" y="3088313"/>
            <a:ext cx="4136066" cy="6813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 sz="5400" b="1" spc="-47" dirty="0">
                <a:latin typeface=""/>
              </a:rPr>
              <a:t>Introduction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60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56C7F-B42E-0023-49F8-CB44A22C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863" y="1873647"/>
            <a:ext cx="5418417" cy="4523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7F7DF6-2A55-CE84-E8DB-5E3D06F9D740}"/>
              </a:ext>
            </a:extLst>
          </p:cNvPr>
          <p:cNvSpPr txBox="1"/>
          <p:nvPr/>
        </p:nvSpPr>
        <p:spPr>
          <a:xfrm>
            <a:off x="689106" y="4328827"/>
            <a:ext cx="41248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Forward prop: feed data </a:t>
            </a:r>
          </a:p>
          <a:p>
            <a:r>
              <a:rPr lang="en-LT" sz="2800" dirty="0">
                <a:latin typeface=""/>
              </a:rPr>
              <a:t>to model, and prediction </a:t>
            </a:r>
          </a:p>
          <a:p>
            <a:r>
              <a:rPr lang="en-LT" sz="2800" dirty="0">
                <a:latin typeface=""/>
              </a:rPr>
              <a:t>to loss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FD76D0-C99A-42C8-0D8A-C6E86C71C45E}"/>
              </a:ext>
            </a:extLst>
          </p:cNvPr>
          <p:cNvCxnSpPr>
            <a:cxnSpLocks/>
          </p:cNvCxnSpPr>
          <p:nvPr/>
        </p:nvCxnSpPr>
        <p:spPr>
          <a:xfrm>
            <a:off x="4813953" y="5021325"/>
            <a:ext cx="9439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1B16F3F-587A-E046-0AB3-855964CBB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96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B2E64-C041-52C4-B088-AE8A06B5B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94" y="1963241"/>
            <a:ext cx="5371000" cy="44341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552118-C3BD-0914-1D08-5633DADBF007}"/>
              </a:ext>
            </a:extLst>
          </p:cNvPr>
          <p:cNvCxnSpPr>
            <a:cxnSpLocks/>
          </p:cNvCxnSpPr>
          <p:nvPr/>
        </p:nvCxnSpPr>
        <p:spPr>
          <a:xfrm>
            <a:off x="4672012" y="5621399"/>
            <a:ext cx="113188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FB552F-14FE-5F3F-F983-01CF01BC4701}"/>
              </a:ext>
            </a:extLst>
          </p:cNvPr>
          <p:cNvSpPr txBox="1"/>
          <p:nvPr/>
        </p:nvSpPr>
        <p:spPr>
          <a:xfrm>
            <a:off x="1066538" y="5144345"/>
            <a:ext cx="3605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Backward prop: </a:t>
            </a:r>
          </a:p>
          <a:p>
            <a:r>
              <a:rPr lang="en-GB" sz="2800" dirty="0">
                <a:latin typeface=""/>
              </a:rPr>
              <a:t>c</a:t>
            </a:r>
            <a:r>
              <a:rPr lang="en-LT" sz="2800" dirty="0">
                <a:latin typeface=""/>
              </a:rPr>
              <a:t>ompute all gradients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A61A9F-E54C-34DF-50DD-6D6D6552A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16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nn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AB62E-8059-7C96-9843-F53C2A231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13" y="1912514"/>
            <a:ext cx="5325023" cy="448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30884-1B0F-CA48-1DDA-17A34B18BAC9}"/>
              </a:ext>
            </a:extLst>
          </p:cNvPr>
          <p:cNvSpPr txBox="1"/>
          <p:nvPr/>
        </p:nvSpPr>
        <p:spPr>
          <a:xfrm>
            <a:off x="1354813" y="5656596"/>
            <a:ext cx="3866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Make gradient step on</a:t>
            </a:r>
          </a:p>
          <a:p>
            <a:r>
              <a:rPr lang="en-GB" sz="2800" dirty="0">
                <a:latin typeface=""/>
              </a:rPr>
              <a:t>each model parameter</a:t>
            </a:r>
            <a:endParaRPr lang="en-LT" sz="2800" dirty="0">
              <a:latin typeface="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CECF19-9026-5978-E713-137B258485F0}"/>
              </a:ext>
            </a:extLst>
          </p:cNvPr>
          <p:cNvCxnSpPr>
            <a:cxnSpLocks/>
          </p:cNvCxnSpPr>
          <p:nvPr/>
        </p:nvCxnSpPr>
        <p:spPr>
          <a:xfrm>
            <a:off x="5251966" y="6133650"/>
            <a:ext cx="58391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C5436EC-E2FE-E5FC-FD3D-9663AF8B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8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39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A29841-C169-6EE0-BCA8-5C134589A97D}"/>
              </a:ext>
            </a:extLst>
          </p:cNvPr>
          <p:cNvCxnSpPr>
            <a:cxnSpLocks/>
          </p:cNvCxnSpPr>
          <p:nvPr/>
        </p:nvCxnSpPr>
        <p:spPr>
          <a:xfrm>
            <a:off x="4819632" y="4790623"/>
            <a:ext cx="1062055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28216F-F813-3EFC-CEEA-A4A857660478}"/>
              </a:ext>
            </a:extLst>
          </p:cNvPr>
          <p:cNvSpPr txBox="1"/>
          <p:nvPr/>
        </p:nvSpPr>
        <p:spPr>
          <a:xfrm>
            <a:off x="1345948" y="4313569"/>
            <a:ext cx="34403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Use an </a:t>
            </a:r>
            <a:r>
              <a:rPr lang="en-LT" sz="2800" b="1" dirty="0">
                <a:latin typeface=""/>
              </a:rPr>
              <a:t>optimzer </a:t>
            </a:r>
            <a:r>
              <a:rPr lang="en-LT" sz="2800" dirty="0">
                <a:latin typeface=""/>
              </a:rPr>
              <a:t>for</a:t>
            </a:r>
          </a:p>
          <a:p>
            <a:r>
              <a:rPr lang="en-LT" sz="2800" dirty="0">
                <a:latin typeface=""/>
              </a:rPr>
              <a:t>different rules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C99E78-6720-1990-958A-2077AF48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1805208"/>
            <a:ext cx="5299230" cy="4592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2FB9E9-DDC4-51A1-D651-D1E0C1385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32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39505-6A54-6F4F-97EB-E993B2BC5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687" y="1776076"/>
            <a:ext cx="5299230" cy="46603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B5A783-43CA-3E48-BF3D-B3AA42F25041}"/>
              </a:ext>
            </a:extLst>
          </p:cNvPr>
          <p:cNvCxnSpPr>
            <a:cxnSpLocks/>
          </p:cNvCxnSpPr>
          <p:nvPr/>
        </p:nvCxnSpPr>
        <p:spPr>
          <a:xfrm>
            <a:off x="4800600" y="5643563"/>
            <a:ext cx="1081087" cy="618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21E790-C5A0-CC4D-E457-03F9CC6F3CE4}"/>
              </a:ext>
            </a:extLst>
          </p:cNvPr>
          <p:cNvSpPr txBox="1"/>
          <p:nvPr/>
        </p:nvSpPr>
        <p:spPr>
          <a:xfrm>
            <a:off x="582457" y="5166509"/>
            <a:ext cx="42450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2800" dirty="0">
                <a:latin typeface=""/>
              </a:rPr>
              <a:t>Update all parameters</a:t>
            </a:r>
          </a:p>
          <a:p>
            <a:r>
              <a:rPr lang="en-LT" sz="2800" dirty="0">
                <a:latin typeface=""/>
              </a:rPr>
              <a:t>after computing gradients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97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45" y="3088313"/>
            <a:ext cx="6790509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in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Action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47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MNIST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Dataset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图片 3" descr="屏幕剪辑">
            <a:extLst>
              <a:ext uri="{FF2B5EF4-FFF2-40B4-BE49-F238E27FC236}">
                <a16:creationId xmlns:a16="http://schemas.microsoft.com/office/drawing/2014/main" id="{19BACD01-3F77-5FFE-A370-ACEAFA3D5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31" y="2869101"/>
            <a:ext cx="5868538" cy="23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715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MNIST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Example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2">
            <a:extLst>
              <a:ext uri="{FF2B5EF4-FFF2-40B4-BE49-F238E27FC236}">
                <a16:creationId xmlns:a16="http://schemas.microsoft.com/office/drawing/2014/main" id="{8C11CFE3-4610-7ABC-D790-3E20D097683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844" y="2268984"/>
            <a:ext cx="8624311" cy="36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3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8833146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MLP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MNIST (0-d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features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)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Picture 2" descr="http://img.blog.csdn.net/20150128033221168?watermark/2/text/aHR0cDovL2Jsb2cuY3Nkbi5uZXQvdTAxMjE2MjYxMw==/font/5a6L5L2T/fontsize/400/fill/I0JBQkFCMA==/dissolve/70/gravity/Center">
            <a:extLst>
              <a:ext uri="{FF2B5EF4-FFF2-40B4-BE49-F238E27FC236}">
                <a16:creationId xmlns:a16="http://schemas.microsoft.com/office/drawing/2014/main" id="{D4E3AE21-9CA3-2B3F-2724-702F84745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52" y="2637753"/>
            <a:ext cx="6112776" cy="278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C0AF7E0B-6AB6-AB33-2A29-E6A86081FC5C}"/>
              </a:ext>
            </a:extLst>
          </p:cNvPr>
          <p:cNvSpPr txBox="1"/>
          <p:nvPr/>
        </p:nvSpPr>
        <p:spPr>
          <a:xfrm>
            <a:off x="8788097" y="4651652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28*28</a:t>
            </a:r>
            <a:endParaRPr lang="zh-CN" altLang="en-US" sz="2400" b="1"/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2BC247F-FC3A-94BC-9041-3B439B95C7CF}"/>
              </a:ext>
            </a:extLst>
          </p:cNvPr>
          <p:cNvSpPr txBox="1"/>
          <p:nvPr/>
        </p:nvSpPr>
        <p:spPr>
          <a:xfrm>
            <a:off x="8788097" y="3684936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64</a:t>
            </a:r>
            <a:endParaRPr lang="zh-CN" altLang="en-US" sz="2400" b="1"/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A7833F30-FDF9-3121-ACB0-F7DDE08BE12B}"/>
              </a:ext>
            </a:extLst>
          </p:cNvPr>
          <p:cNvSpPr txBox="1"/>
          <p:nvPr/>
        </p:nvSpPr>
        <p:spPr>
          <a:xfrm>
            <a:off x="8788096" y="2672983"/>
            <a:ext cx="105087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10</a:t>
            </a:r>
            <a:endParaRPr lang="zh-CN" altLang="en-US" sz="2400" b="1"/>
          </a:p>
        </p:txBody>
      </p:sp>
      <p:cxnSp>
        <p:nvCxnSpPr>
          <p:cNvPr id="10" name="直接箭头连接符 8">
            <a:extLst>
              <a:ext uri="{FF2B5EF4-FFF2-40B4-BE49-F238E27FC236}">
                <a16:creationId xmlns:a16="http://schemas.microsoft.com/office/drawing/2014/main" id="{9125278F-5644-76AD-0F86-9161C0447584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V="1">
            <a:off x="9313536" y="4146601"/>
            <a:ext cx="0" cy="505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364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MLP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for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4" name="文本框 4">
            <a:extLst>
              <a:ext uri="{FF2B5EF4-FFF2-40B4-BE49-F238E27FC236}">
                <a16:creationId xmlns:a16="http://schemas.microsoft.com/office/drawing/2014/main" id="{D4210E51-1C76-E0A2-D3E8-33D44832BCAD}"/>
              </a:ext>
            </a:extLst>
          </p:cNvPr>
          <p:cNvSpPr txBox="1"/>
          <p:nvPr/>
        </p:nvSpPr>
        <p:spPr>
          <a:xfrm>
            <a:off x="2291163" y="6105075"/>
            <a:ext cx="7609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95.8%</a:t>
            </a:r>
            <a:endParaRPr lang="zh-CN" altLang="en-US" sz="2800" dirty="0">
              <a:latin typeface=""/>
            </a:endParaRPr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56FF1E97-8A53-4FD7-34EC-586CA7DDC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8" y="2029392"/>
            <a:ext cx="7540997" cy="40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2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6441404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C6F15-8601-1AF4-FBF9-B4B9F2916933}"/>
              </a:ext>
            </a:extLst>
          </p:cNvPr>
          <p:cNvSpPr txBox="1"/>
          <p:nvPr/>
        </p:nvSpPr>
        <p:spPr>
          <a:xfrm>
            <a:off x="480391" y="2120772"/>
            <a:ext cx="11206784" cy="337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It’s a Python-based scientific computing package targeted at two sets of audiences</a:t>
            </a:r>
            <a:r>
              <a:rPr lang="en-US" sz="3200" baseline="30000" dirty="0">
                <a:latin typeface=""/>
                <a:cs typeface="Arial" panose="020B0604020202020204" pitchFamily="34" charset="0"/>
              </a:rPr>
              <a:t>1</a:t>
            </a:r>
          </a:p>
          <a:p>
            <a:pPr marL="571500" lvl="2" indent="-571500">
              <a:buFontTx/>
              <a:buChar char="-"/>
            </a:pPr>
            <a:endParaRPr lang="en-US" sz="3200" baseline="30000" dirty="0">
              <a:latin typeface=""/>
              <a:cs typeface="Arial" panose="020B0604020202020204" pitchFamily="34" charset="0"/>
            </a:endParaRPr>
          </a:p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A replacement for NumPy to use the power of GPUs </a:t>
            </a:r>
          </a:p>
          <a:p>
            <a:pPr marL="0" lvl="2"/>
            <a:endParaRPr lang="en-US" sz="3200" dirty="0">
              <a:latin typeface=""/>
              <a:cs typeface="Arial" panose="020B0604020202020204" pitchFamily="34" charset="0"/>
            </a:endParaRPr>
          </a:p>
          <a:p>
            <a:pPr marL="571500" lvl="2" indent="-571500">
              <a:buFontTx/>
              <a:buChar char="-"/>
            </a:pPr>
            <a:r>
              <a:rPr lang="en-US" sz="3200" dirty="0">
                <a:latin typeface=""/>
                <a:cs typeface="Arial" panose="020B0604020202020204" pitchFamily="34" charset="0"/>
              </a:rPr>
              <a:t>A deep learning research platform that provides maximum flexibility and speed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7D2390-BDB9-9522-7F58-CF7E066CF46F}"/>
              </a:ext>
            </a:extLst>
          </p:cNvPr>
          <p:cNvSpPr txBox="1"/>
          <p:nvPr/>
        </p:nvSpPr>
        <p:spPr>
          <a:xfrm>
            <a:off x="2702088" y="6105075"/>
            <a:ext cx="676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1 -  https://</a:t>
            </a:r>
            <a:r>
              <a:rPr lang="en-US" u="sng" dirty="0" err="1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pytorch.org</a:t>
            </a:r>
            <a:r>
              <a:rPr lang="en-US" u="sng" dirty="0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/tutorials/beginner/blitz/</a:t>
            </a:r>
            <a:r>
              <a:rPr lang="en-US" u="sng" dirty="0" err="1">
                <a:solidFill>
                  <a:srgbClr val="0D0D0D"/>
                </a:solidFill>
                <a:latin typeface=""/>
                <a:cs typeface="Arial" panose="020B0604020202020204" pitchFamily="34" charset="0"/>
              </a:rPr>
              <a:t>tensor_tutorial.html</a:t>
            </a:r>
            <a:endParaRPr lang="en-US" u="sng" dirty="0">
              <a:solidFill>
                <a:srgbClr val="0D0D0D"/>
              </a:solidFill>
              <a:latin typeface=""/>
              <a:cs typeface="Arial" panose="020B0604020202020204" pitchFamily="34" charset="0"/>
            </a:endParaRPr>
          </a:p>
          <a:p>
            <a:endParaRPr lang="en-LT" dirty="0">
              <a:latin typeface="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916E7-1785-0A94-5C12-EC3C215B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03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73850" cy="68837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RNN for MNIST (1-d features)</a:t>
            </a:r>
            <a:endParaRPr lang="en-LT" sz="3600" b="1" dirty="0">
              <a:latin typeface="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21" name="矩形 16">
            <a:extLst>
              <a:ext uri="{FF2B5EF4-FFF2-40B4-BE49-F238E27FC236}">
                <a16:creationId xmlns:a16="http://schemas.microsoft.com/office/drawing/2014/main" id="{08E82834-14F0-F1C7-F25A-1D66826B5C81}"/>
              </a:ext>
            </a:extLst>
          </p:cNvPr>
          <p:cNvSpPr/>
          <p:nvPr/>
        </p:nvSpPr>
        <p:spPr>
          <a:xfrm>
            <a:off x="1788062" y="6028860"/>
            <a:ext cx="2825086" cy="368489"/>
          </a:xfrm>
          <a:prstGeom prst="rect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15">
            <a:extLst>
              <a:ext uri="{FF2B5EF4-FFF2-40B4-BE49-F238E27FC236}">
                <a16:creationId xmlns:a16="http://schemas.microsoft.com/office/drawing/2014/main" id="{8704A526-8033-6642-38BD-294E77EE08F2}"/>
              </a:ext>
            </a:extLst>
          </p:cNvPr>
          <p:cNvSpPr/>
          <p:nvPr/>
        </p:nvSpPr>
        <p:spPr>
          <a:xfrm>
            <a:off x="1788062" y="3825072"/>
            <a:ext cx="2825086" cy="368489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11">
            <a:extLst>
              <a:ext uri="{FF2B5EF4-FFF2-40B4-BE49-F238E27FC236}">
                <a16:creationId xmlns:a16="http://schemas.microsoft.com/office/drawing/2014/main" id="{E0E0CA9D-05CA-5F05-8AFA-698163456F2A}"/>
              </a:ext>
            </a:extLst>
          </p:cNvPr>
          <p:cNvSpPr/>
          <p:nvPr/>
        </p:nvSpPr>
        <p:spPr>
          <a:xfrm>
            <a:off x="1788062" y="3463927"/>
            <a:ext cx="2825086" cy="368489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D1908AF5-E475-DEBB-FA9B-46E16FADDA25}"/>
              </a:ext>
            </a:extLst>
          </p:cNvPr>
          <p:cNvSpPr/>
          <p:nvPr/>
        </p:nvSpPr>
        <p:spPr>
          <a:xfrm>
            <a:off x="5709063" y="234828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 dirty="0"/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39EA0BD1-3E57-8AF4-5E9F-A6C440544D8D}"/>
              </a:ext>
            </a:extLst>
          </p:cNvPr>
          <p:cNvSpPr/>
          <p:nvPr/>
        </p:nvSpPr>
        <p:spPr>
          <a:xfrm>
            <a:off x="7395698" y="2348287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/>
          </a:p>
        </p:txBody>
      </p:sp>
      <p:sp>
        <p:nvSpPr>
          <p:cNvPr id="26" name="矩形 7">
            <a:extLst>
              <a:ext uri="{FF2B5EF4-FFF2-40B4-BE49-F238E27FC236}">
                <a16:creationId xmlns:a16="http://schemas.microsoft.com/office/drawing/2014/main" id="{FE97D9C7-2C85-E5A8-C046-593FC4EA2CE4}"/>
              </a:ext>
            </a:extLst>
          </p:cNvPr>
          <p:cNvSpPr/>
          <p:nvPr/>
        </p:nvSpPr>
        <p:spPr>
          <a:xfrm>
            <a:off x="10431755" y="2347108"/>
            <a:ext cx="955343" cy="464024"/>
          </a:xfrm>
          <a:prstGeom prst="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/>
              <a:t>GRU</a:t>
            </a:r>
            <a:endParaRPr lang="zh-CN" altLang="en-US" b="1"/>
          </a:p>
        </p:txBody>
      </p:sp>
      <p:graphicFrame>
        <p:nvGraphicFramePr>
          <p:cNvPr id="27" name="表格 3">
            <a:extLst>
              <a:ext uri="{FF2B5EF4-FFF2-40B4-BE49-F238E27FC236}">
                <a16:creationId xmlns:a16="http://schemas.microsoft.com/office/drawing/2014/main" id="{80ACA3C2-DCCF-BA98-9489-A829927B0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528463"/>
              </p:ext>
            </p:extLst>
          </p:nvPr>
        </p:nvGraphicFramePr>
        <p:xfrm>
          <a:off x="1822860" y="3471270"/>
          <a:ext cx="279028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80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95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29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" name="文本框 12">
            <a:extLst>
              <a:ext uri="{FF2B5EF4-FFF2-40B4-BE49-F238E27FC236}">
                <a16:creationId xmlns:a16="http://schemas.microsoft.com/office/drawing/2014/main" id="{5669D501-ECE6-0662-07A5-A39671575853}"/>
              </a:ext>
            </a:extLst>
          </p:cNvPr>
          <p:cNvSpPr txBox="1"/>
          <p:nvPr/>
        </p:nvSpPr>
        <p:spPr>
          <a:xfrm>
            <a:off x="8969171" y="2348287"/>
            <a:ext cx="88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…</a:t>
            </a:r>
            <a:endParaRPr lang="zh-CN" altLang="en-US" sz="2400" b="1"/>
          </a:p>
        </p:txBody>
      </p:sp>
      <p:cxnSp>
        <p:nvCxnSpPr>
          <p:cNvPr id="29" name="直接箭头连接符 18">
            <a:extLst>
              <a:ext uri="{FF2B5EF4-FFF2-40B4-BE49-F238E27FC236}">
                <a16:creationId xmlns:a16="http://schemas.microsoft.com/office/drawing/2014/main" id="{EE398D66-14B7-A42B-8480-6890FE7F2C87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6664406" y="2580299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1">
            <a:extLst>
              <a:ext uri="{FF2B5EF4-FFF2-40B4-BE49-F238E27FC236}">
                <a16:creationId xmlns:a16="http://schemas.microsoft.com/office/drawing/2014/main" id="{763DA194-5EBB-6963-A539-244A1A802E1F}"/>
              </a:ext>
            </a:extLst>
          </p:cNvPr>
          <p:cNvCxnSpPr/>
          <p:nvPr/>
        </p:nvCxnSpPr>
        <p:spPr>
          <a:xfrm flipV="1">
            <a:off x="8357298" y="260242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2">
            <a:extLst>
              <a:ext uri="{FF2B5EF4-FFF2-40B4-BE49-F238E27FC236}">
                <a16:creationId xmlns:a16="http://schemas.microsoft.com/office/drawing/2014/main" id="{D66D25FA-2DFB-6AF2-362C-B2BD406BA8B1}"/>
              </a:ext>
            </a:extLst>
          </p:cNvPr>
          <p:cNvCxnSpPr/>
          <p:nvPr/>
        </p:nvCxnSpPr>
        <p:spPr>
          <a:xfrm flipV="1">
            <a:off x="9700463" y="2602421"/>
            <a:ext cx="73129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肘形连接符 41">
            <a:extLst>
              <a:ext uri="{FF2B5EF4-FFF2-40B4-BE49-F238E27FC236}">
                <a16:creationId xmlns:a16="http://schemas.microsoft.com/office/drawing/2014/main" id="{EB4B92F1-757C-3CB3-339A-673D5397EDE9}"/>
              </a:ext>
            </a:extLst>
          </p:cNvPr>
          <p:cNvCxnSpPr/>
          <p:nvPr/>
        </p:nvCxnSpPr>
        <p:spPr>
          <a:xfrm flipV="1">
            <a:off x="4620651" y="2857736"/>
            <a:ext cx="1566084" cy="81226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肘形连接符 42">
            <a:extLst>
              <a:ext uri="{FF2B5EF4-FFF2-40B4-BE49-F238E27FC236}">
                <a16:creationId xmlns:a16="http://schemas.microsoft.com/office/drawing/2014/main" id="{3A935DA4-54F6-1B63-1715-0B98AD35D554}"/>
              </a:ext>
            </a:extLst>
          </p:cNvPr>
          <p:cNvCxnSpPr/>
          <p:nvPr/>
        </p:nvCxnSpPr>
        <p:spPr>
          <a:xfrm flipV="1">
            <a:off x="4616956" y="2857735"/>
            <a:ext cx="3256414" cy="11362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肘形连接符 43">
            <a:extLst>
              <a:ext uri="{FF2B5EF4-FFF2-40B4-BE49-F238E27FC236}">
                <a16:creationId xmlns:a16="http://schemas.microsoft.com/office/drawing/2014/main" id="{7E345B3A-5A16-8325-2B68-E887D845DCAA}"/>
              </a:ext>
            </a:extLst>
          </p:cNvPr>
          <p:cNvCxnSpPr/>
          <p:nvPr/>
        </p:nvCxnSpPr>
        <p:spPr>
          <a:xfrm flipV="1">
            <a:off x="4620651" y="2856556"/>
            <a:ext cx="6288776" cy="339287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4">
            <a:extLst>
              <a:ext uri="{FF2B5EF4-FFF2-40B4-BE49-F238E27FC236}">
                <a16:creationId xmlns:a16="http://schemas.microsoft.com/office/drawing/2014/main" id="{AFE58C3A-B6C1-7D4C-5DE3-D430D4C4B021}"/>
              </a:ext>
            </a:extLst>
          </p:cNvPr>
          <p:cNvSpPr txBox="1"/>
          <p:nvPr/>
        </p:nvSpPr>
        <p:spPr>
          <a:xfrm>
            <a:off x="4849695" y="4443897"/>
            <a:ext cx="553998" cy="9962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400" b="1"/>
              <a:t>…</a:t>
            </a:r>
            <a:endParaRPr lang="zh-CN" altLang="en-US" sz="2400" b="1"/>
          </a:p>
        </p:txBody>
      </p:sp>
      <p:sp>
        <p:nvSpPr>
          <p:cNvPr id="36" name="文本框 8">
            <a:extLst>
              <a:ext uri="{FF2B5EF4-FFF2-40B4-BE49-F238E27FC236}">
                <a16:creationId xmlns:a16="http://schemas.microsoft.com/office/drawing/2014/main" id="{BBE6DFDC-1ACE-3885-3D45-3C0AD7C85CC8}"/>
              </a:ext>
            </a:extLst>
          </p:cNvPr>
          <p:cNvSpPr txBox="1"/>
          <p:nvPr/>
        </p:nvSpPr>
        <p:spPr>
          <a:xfrm>
            <a:off x="2505248" y="3024080"/>
            <a:ext cx="148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28</a:t>
            </a:r>
            <a:endParaRPr lang="zh-CN" altLang="en-US" sz="2000" b="1"/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F2F9B7E8-0249-3DE9-17C6-8B678B2C3F4D}"/>
              </a:ext>
            </a:extLst>
          </p:cNvPr>
          <p:cNvSpPr txBox="1"/>
          <p:nvPr/>
        </p:nvSpPr>
        <p:spPr>
          <a:xfrm>
            <a:off x="935756" y="4899620"/>
            <a:ext cx="859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/>
              <a:t>28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3188063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RNN for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图片 2">
            <a:extLst>
              <a:ext uri="{FF2B5EF4-FFF2-40B4-BE49-F238E27FC236}">
                <a16:creationId xmlns:a16="http://schemas.microsoft.com/office/drawing/2014/main" id="{40AE6489-3E88-3377-8152-D5AA3D79B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97" y="2420014"/>
            <a:ext cx="8130803" cy="3466532"/>
          </a:xfrm>
          <a:prstGeom prst="rect">
            <a:avLst/>
          </a:prstGeom>
        </p:spPr>
      </p:pic>
      <p:sp>
        <p:nvSpPr>
          <p:cNvPr id="6" name="文本框 3">
            <a:extLst>
              <a:ext uri="{FF2B5EF4-FFF2-40B4-BE49-F238E27FC236}">
                <a16:creationId xmlns:a16="http://schemas.microsoft.com/office/drawing/2014/main" id="{34B1084A-1790-E899-CB6F-594F00A28D2B}"/>
              </a:ext>
            </a:extLst>
          </p:cNvPr>
          <p:cNvSpPr txBox="1"/>
          <p:nvPr/>
        </p:nvSpPr>
        <p:spPr>
          <a:xfrm>
            <a:off x="1523999" y="607771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97.7%</a:t>
            </a:r>
            <a:endParaRPr lang="zh-CN" altLang="en-US" sz="28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89231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CNN for MNIST (2-d features)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Picture 2" descr="http://images2015.cnblogs.com/blog/743682/201604/743682-20160421101253226-1261587772.png">
            <a:extLst>
              <a:ext uri="{FF2B5EF4-FFF2-40B4-BE49-F238E27FC236}">
                <a16:creationId xmlns:a16="http://schemas.microsoft.com/office/drawing/2014/main" id="{EACA25D3-5474-F3D0-D939-E140EE63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47522"/>
            <a:ext cx="86106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colah.github.io/posts/2014-07-Conv-Nets-Modular/img/Conv-9-Conv3.png">
            <a:extLst>
              <a:ext uri="{FF2B5EF4-FFF2-40B4-BE49-F238E27FC236}">
                <a16:creationId xmlns:a16="http://schemas.microsoft.com/office/drawing/2014/main" id="{6D278099-97E9-2112-4281-006910F6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91" y="1973582"/>
            <a:ext cx="4716556" cy="170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equal">
            <a:extLst>
              <a:ext uri="{FF2B5EF4-FFF2-40B4-BE49-F238E27FC236}">
                <a16:creationId xmlns:a16="http://schemas.microsoft.com/office/drawing/2014/main" id="{4246B63F-0C24-DEBD-FBF5-995E3FA3AF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889" y="1973582"/>
            <a:ext cx="2845606" cy="20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8">
            <a:extLst>
              <a:ext uri="{FF2B5EF4-FFF2-40B4-BE49-F238E27FC236}">
                <a16:creationId xmlns:a16="http://schemas.microsoft.com/office/drawing/2014/main" id="{6DEAB4D9-BDE4-4403-7538-ED9C6AF5D826}"/>
              </a:ext>
            </a:extLst>
          </p:cNvPr>
          <p:cNvCxnSpPr/>
          <p:nvPr/>
        </p:nvCxnSpPr>
        <p:spPr>
          <a:xfrm flipV="1">
            <a:off x="2493845" y="4317298"/>
            <a:ext cx="7409881" cy="1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85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CNN for MNIST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2B16C5-E697-D652-8D3E-5F7AEABADAEF}"/>
              </a:ext>
            </a:extLst>
          </p:cNvPr>
          <p:cNvSpPr txBox="1"/>
          <p:nvPr/>
        </p:nvSpPr>
        <p:spPr>
          <a:xfrm>
            <a:off x="2297513" y="6105075"/>
            <a:ext cx="759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"/>
              </a:rPr>
              <a:t>Last Test Acc: 99.2%</a:t>
            </a:r>
            <a:endParaRPr lang="zh-CN" altLang="en-US" sz="2800" dirty="0">
              <a:latin typeface=""/>
            </a:endParaRP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8ED0014F-FF62-3297-4794-E95E88425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56" y="2228850"/>
            <a:ext cx="6803076" cy="36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9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45" y="2638171"/>
            <a:ext cx="6790509" cy="1581658"/>
          </a:xfrm>
        </p:spPr>
        <p:txBody>
          <a:bodyPr>
            <a:noAutofit/>
          </a:bodyPr>
          <a:lstStyle/>
          <a:p>
            <a:pPr algn="ctr"/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Data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Loading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,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Loss</a:t>
            </a:r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 &amp;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Optimizers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34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Data Loading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1D68C8BE-72F3-588F-5FD4-AF3C41A1B8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8936" y="2228850"/>
            <a:ext cx="6754128" cy="3843489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3310782D-4FBA-3714-628E-6B4483FE1F32}"/>
              </a:ext>
            </a:extLst>
          </p:cNvPr>
          <p:cNvSpPr txBox="1"/>
          <p:nvPr/>
        </p:nvSpPr>
        <p:spPr>
          <a:xfrm>
            <a:off x="5133937" y="6294362"/>
            <a:ext cx="2100580" cy="205976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>
              <a:spcBef>
                <a:spcPts val="7"/>
              </a:spcBef>
            </a:pPr>
            <a:r>
              <a:rPr sz="1333" i="1" dirty="0">
                <a:latin typeface="Arial"/>
                <a:cs typeface="Arial"/>
              </a:rPr>
              <a:t>Pytorch,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zero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to</a:t>
            </a:r>
            <a:r>
              <a:rPr sz="1333" i="1" spc="-27" dirty="0">
                <a:latin typeface="Arial"/>
                <a:cs typeface="Arial"/>
              </a:rPr>
              <a:t> </a:t>
            </a:r>
            <a:r>
              <a:rPr sz="1333" i="1" dirty="0">
                <a:latin typeface="Arial"/>
                <a:cs typeface="Arial"/>
              </a:rPr>
              <a:t>all.</a:t>
            </a:r>
            <a:r>
              <a:rPr sz="1333" i="1" spc="-20" dirty="0">
                <a:latin typeface="Arial"/>
                <a:cs typeface="Arial"/>
              </a:rPr>
              <a:t> </a:t>
            </a:r>
            <a:r>
              <a:rPr sz="1333" i="1" spc="-13" dirty="0">
                <a:latin typeface="Arial"/>
                <a:cs typeface="Arial"/>
              </a:rPr>
              <a:t>HKUST</a:t>
            </a:r>
            <a:endParaRPr sz="13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963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 err="1">
                <a:latin typeface=""/>
              </a:rPr>
              <a:t>Dataloader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17" name="object 3">
            <a:extLst>
              <a:ext uri="{FF2B5EF4-FFF2-40B4-BE49-F238E27FC236}">
                <a16:creationId xmlns:a16="http://schemas.microsoft.com/office/drawing/2014/main" id="{2D274C07-7DA4-FDCB-32FC-EC7CB361832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390" y="2137443"/>
            <a:ext cx="11541461" cy="34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73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6754127" cy="905548"/>
          </a:xfrm>
        </p:spPr>
        <p:txBody>
          <a:bodyPr>
            <a:normAutofit/>
          </a:bodyPr>
          <a:lstStyle/>
          <a:p>
            <a:r>
              <a:rPr kumimoji="1" lang="en-US" altLang="zh-CN" sz="3600" b="1" dirty="0">
                <a:latin typeface=""/>
              </a:rPr>
              <a:t>Iterate through </a:t>
            </a:r>
            <a:r>
              <a:rPr kumimoji="1" lang="en-US" altLang="zh-CN" sz="3600" b="1" dirty="0" err="1">
                <a:latin typeface=""/>
              </a:rPr>
              <a:t>Dataloader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B03E18-0200-5DA0-B779-585CB325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6B5B9A8E-B2B3-8E0D-E036-263107AF6DB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590" y="2194028"/>
            <a:ext cx="10624907" cy="42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2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Loss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Function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52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47DB6E9-2D17-25FE-2C91-DD7B233A6D2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503" y="2844101"/>
            <a:ext cx="10724994" cy="225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62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969836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Optimizer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53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F479FD7A-C7E2-DC8A-ECBA-701B71A31D0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224" y="2134761"/>
            <a:ext cx="10577551" cy="44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7217581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4</a:t>
            </a:r>
          </a:p>
        </p:txBody>
      </p:sp>
      <p:grpSp>
        <p:nvGrpSpPr>
          <p:cNvPr id="5" name="群組 10">
            <a:extLst>
              <a:ext uri="{FF2B5EF4-FFF2-40B4-BE49-F238E27FC236}">
                <a16:creationId xmlns:a16="http://schemas.microsoft.com/office/drawing/2014/main" id="{37E71E2E-9949-832C-3568-DEDAC31E4107}"/>
              </a:ext>
            </a:extLst>
          </p:cNvPr>
          <p:cNvGrpSpPr/>
          <p:nvPr/>
        </p:nvGrpSpPr>
        <p:grpSpPr>
          <a:xfrm>
            <a:off x="6109637" y="2491935"/>
            <a:ext cx="4146458" cy="2701840"/>
            <a:chOff x="5000275" y="2327344"/>
            <a:chExt cx="2915350" cy="1887435"/>
          </a:xfrm>
        </p:grpSpPr>
        <p:pic>
          <p:nvPicPr>
            <p:cNvPr id="6" name="圖片 4">
              <a:extLst>
                <a:ext uri="{FF2B5EF4-FFF2-40B4-BE49-F238E27FC236}">
                  <a16:creationId xmlns:a16="http://schemas.microsoft.com/office/drawing/2014/main" id="{C90E5FA1-E1F5-AADF-F022-C957FC491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275" y="2327344"/>
              <a:ext cx="2915350" cy="153179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916BD40-539C-574A-EE20-051D2E67156A}"/>
                </a:ext>
              </a:extLst>
            </p:cNvPr>
            <p:cNvSpPr txBox="1"/>
            <p:nvPr/>
          </p:nvSpPr>
          <p:spPr>
            <a:xfrm>
              <a:off x="5099164" y="3763269"/>
              <a:ext cx="2717572" cy="451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TW" dirty="0">
                  <a:latin typeface=""/>
                </a:rPr>
                <a:t>GPU</a:t>
              </a:r>
            </a:p>
            <a:p>
              <a:pPr algn="ctr"/>
              <a:r>
                <a:rPr kumimoji="1" lang="en-US" altLang="zh-TW" dirty="0">
                  <a:latin typeface=""/>
                </a:rPr>
                <a:t>Simple but fast &amp; parallel computing</a:t>
              </a:r>
              <a:endParaRPr kumimoji="1" lang="zh-TW" altLang="en-US" dirty="0">
                <a:latin typeface=""/>
              </a:endParaRPr>
            </a:p>
          </p:txBody>
        </p:sp>
      </p:grpSp>
      <p:grpSp>
        <p:nvGrpSpPr>
          <p:cNvPr id="9" name="群組 9">
            <a:extLst>
              <a:ext uri="{FF2B5EF4-FFF2-40B4-BE49-F238E27FC236}">
                <a16:creationId xmlns:a16="http://schemas.microsoft.com/office/drawing/2014/main" id="{E7B96B65-F21F-FF68-4E8C-F750E69689B5}"/>
              </a:ext>
            </a:extLst>
          </p:cNvPr>
          <p:cNvGrpSpPr/>
          <p:nvPr/>
        </p:nvGrpSpPr>
        <p:grpSpPr>
          <a:xfrm>
            <a:off x="1012541" y="2770371"/>
            <a:ext cx="5097096" cy="2423404"/>
            <a:chOff x="-431224" y="1910009"/>
            <a:chExt cx="3583738" cy="1692927"/>
          </a:xfrm>
        </p:grpSpPr>
        <p:pic>
          <p:nvPicPr>
            <p:cNvPr id="11" name="圖片 5">
              <a:extLst>
                <a:ext uri="{FF2B5EF4-FFF2-40B4-BE49-F238E27FC236}">
                  <a16:creationId xmlns:a16="http://schemas.microsoft.com/office/drawing/2014/main" id="{8B60EE23-9F97-036C-849B-59339F0E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203" y="1910009"/>
              <a:ext cx="1362853" cy="1171377"/>
            </a:xfrm>
            <a:prstGeom prst="rect">
              <a:avLst/>
            </a:prstGeom>
          </p:spPr>
        </p:pic>
        <p:sp>
          <p:nvSpPr>
            <p:cNvPr id="12" name="文字方塊 2">
              <a:extLst>
                <a:ext uri="{FF2B5EF4-FFF2-40B4-BE49-F238E27FC236}">
                  <a16:creationId xmlns:a16="http://schemas.microsoft.com/office/drawing/2014/main" id="{7C9B7540-EA99-E550-314D-71BDA728CF97}"/>
                </a:ext>
              </a:extLst>
            </p:cNvPr>
            <p:cNvSpPr txBox="1"/>
            <p:nvPr/>
          </p:nvSpPr>
          <p:spPr>
            <a:xfrm>
              <a:off x="-431224" y="3151426"/>
              <a:ext cx="3583738" cy="45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"/>
                </a:rPr>
                <a:t>CPU</a:t>
              </a:r>
            </a:p>
            <a:p>
              <a:pPr algn="ctr"/>
              <a:r>
                <a:rPr kumimoji="1" lang="en-US" altLang="zh-TW" dirty="0">
                  <a:latin typeface=""/>
                </a:rPr>
                <a:t>Complicate &amp; </a:t>
              </a:r>
              <a:r>
                <a:rPr lang="en-US" altLang="zh-TW" dirty="0">
                  <a:latin typeface=""/>
                </a:rPr>
                <a:t>sequential processing</a:t>
              </a:r>
              <a:endParaRPr lang="zh-TW" altLang="en-US" dirty="0">
                <a:latin typeface="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11D6A2-7EA2-4DAE-882E-7C02423CF78B}"/>
              </a:ext>
            </a:extLst>
          </p:cNvPr>
          <p:cNvSpPr txBox="1"/>
          <p:nvPr/>
        </p:nvSpPr>
        <p:spPr>
          <a:xfrm>
            <a:off x="2165768" y="5735743"/>
            <a:ext cx="788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b="1" i="1" dirty="0">
                <a:latin typeface=""/>
              </a:rPr>
              <a:t>We would like  to use GPU to accelerate the training of our neural nets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0303D9-B8EB-44EE-976D-FDFEB3BF6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52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46" y="3088313"/>
            <a:ext cx="5200107" cy="681374"/>
          </a:xfrm>
        </p:spPr>
        <p:txBody>
          <a:bodyPr>
            <a:noAutofit/>
          </a:bodyPr>
          <a:lstStyle/>
          <a:p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2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5479" y="1351161"/>
            <a:ext cx="7157973" cy="491820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CB647B3A-C42F-6CE5-20CB-4823357A9B2F}"/>
              </a:ext>
            </a:extLst>
          </p:cNvPr>
          <p:cNvSpPr txBox="1">
            <a:spLocks/>
          </p:cNvSpPr>
          <p:nvPr/>
        </p:nvSpPr>
        <p:spPr>
          <a:xfrm>
            <a:off x="480391" y="1323302"/>
            <a:ext cx="4153753" cy="6120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F3F4E9E3-DA73-AAED-385D-C4B361BB052C}"/>
              </a:ext>
            </a:extLst>
          </p:cNvPr>
          <p:cNvSpPr txBox="1">
            <a:spLocks/>
          </p:cNvSpPr>
          <p:nvPr/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774A0-570A-45CC-DA42-FDD843627EAB}"/>
              </a:ext>
            </a:extLst>
          </p:cNvPr>
          <p:cNvSpPr txBox="1"/>
          <p:nvPr/>
        </p:nvSpPr>
        <p:spPr>
          <a:xfrm>
            <a:off x="5156994" y="6336516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4952">
              <a:spcBef>
                <a:spcPts val="1480"/>
              </a:spcBef>
            </a:pPr>
            <a:r>
              <a:rPr lang="en-GB" sz="1200" spc="-13" dirty="0">
                <a:latin typeface="Arial"/>
                <a:cs typeface="Arial"/>
              </a:rPr>
              <a:t>https://</a:t>
            </a:r>
            <a:r>
              <a:rPr lang="en-GB" sz="1200" spc="-13" dirty="0" err="1">
                <a:latin typeface="Arial"/>
                <a:cs typeface="Arial"/>
              </a:rPr>
              <a:t>github.com</a:t>
            </a:r>
            <a:r>
              <a:rPr lang="en-GB" sz="1200" spc="-13" dirty="0">
                <a:latin typeface="Arial"/>
                <a:cs typeface="Arial"/>
              </a:rPr>
              <a:t>/</a:t>
            </a:r>
            <a:r>
              <a:rPr lang="en-GB" sz="1200" spc="-13" dirty="0" err="1">
                <a:latin typeface="Arial"/>
                <a:cs typeface="Arial"/>
              </a:rPr>
              <a:t>facebookresearch</a:t>
            </a:r>
            <a:r>
              <a:rPr lang="en-GB" sz="1200" spc="-13" dirty="0">
                <a:latin typeface="Arial"/>
                <a:cs typeface="Arial"/>
              </a:rPr>
              <a:t>/</a:t>
            </a:r>
            <a:r>
              <a:rPr lang="en-GB" sz="1200" spc="-13" dirty="0" err="1">
                <a:latin typeface="Arial"/>
                <a:cs typeface="Arial"/>
              </a:rPr>
              <a:t>visdom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3EA01-90EB-023D-420C-BFC5914F9C17}"/>
              </a:ext>
            </a:extLst>
          </p:cNvPr>
          <p:cNvSpPr txBox="1"/>
          <p:nvPr/>
        </p:nvSpPr>
        <p:spPr>
          <a:xfrm>
            <a:off x="1873650" y="3548654"/>
            <a:ext cx="136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spc="-13" dirty="0" err="1">
                <a:latin typeface="Arial"/>
                <a:cs typeface="Arial"/>
              </a:rPr>
              <a:t>Visdom</a:t>
            </a:r>
            <a:endParaRPr lang="en-LT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EC77D-2299-62E8-79E9-BE4F064E2660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538896-8449-EFC9-F779-C997C262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3444" y="1425705"/>
            <a:ext cx="7867124" cy="4599417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21E8C47-5A0F-472F-0C40-971827E4BA8C}"/>
              </a:ext>
            </a:extLst>
          </p:cNvPr>
          <p:cNvSpPr txBox="1">
            <a:spLocks/>
          </p:cNvSpPr>
          <p:nvPr/>
        </p:nvSpPr>
        <p:spPr>
          <a:xfrm>
            <a:off x="480391" y="1323302"/>
            <a:ext cx="5969836" cy="90554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Visualisation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14;p2">
            <a:extLst>
              <a:ext uri="{FF2B5EF4-FFF2-40B4-BE49-F238E27FC236}">
                <a16:creationId xmlns:a16="http://schemas.microsoft.com/office/drawing/2014/main" id="{9658C84D-5303-3D70-3092-DA0FBEEF82A5}"/>
              </a:ext>
            </a:extLst>
          </p:cNvPr>
          <p:cNvSpPr txBox="1">
            <a:spLocks/>
          </p:cNvSpPr>
          <p:nvPr/>
        </p:nvSpPr>
        <p:spPr>
          <a:xfrm>
            <a:off x="480391" y="460650"/>
            <a:ext cx="5615609" cy="45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400"/>
              <a:buNone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E76C8B-BB56-4A3A-1BF8-E257C7FA9680}"/>
              </a:ext>
            </a:extLst>
          </p:cNvPr>
          <p:cNvSpPr txBox="1"/>
          <p:nvPr/>
        </p:nvSpPr>
        <p:spPr>
          <a:xfrm>
            <a:off x="5390157" y="6258850"/>
            <a:ext cx="4727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GB" sz="1200" spc="-13" dirty="0">
                <a:latin typeface="Arial"/>
                <a:cs typeface="Arial"/>
                <a:hlinkClick r:id="rId3"/>
              </a:rPr>
              <a:t>https://www.tensorflow.org/get_started/summaries_and_tensorboard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D5B178-708A-1C88-4272-D38DC49C975F}"/>
              </a:ext>
            </a:extLst>
          </p:cNvPr>
          <p:cNvSpPr txBox="1"/>
          <p:nvPr/>
        </p:nvSpPr>
        <p:spPr>
          <a:xfrm>
            <a:off x="1080988" y="3463803"/>
            <a:ext cx="2207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spc="-13" dirty="0" err="1">
                <a:latin typeface=""/>
                <a:cs typeface="Arial"/>
              </a:rPr>
              <a:t>TensorBoard</a:t>
            </a:r>
            <a:endParaRPr lang="en-GB" sz="2800" dirty="0">
              <a:latin typeface="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47D65-6ECE-1C39-3CC1-1412E7880354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5EAF4F-A45E-4340-5872-3007AB937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946" y="3088313"/>
            <a:ext cx="5200107" cy="681374"/>
          </a:xfrm>
        </p:spPr>
        <p:txBody>
          <a:bodyPr>
            <a:noAutofit/>
          </a:bodyPr>
          <a:lstStyle/>
          <a:p>
            <a:r>
              <a:rPr lang="lt-LT" sz="5400" b="1" dirty="0">
                <a:latin typeface="Montserrat"/>
                <a:cs typeface="Arial" panose="020B0604020202020204" pitchFamily="34" charset="0"/>
                <a:sym typeface="Montserrat"/>
              </a:rPr>
              <a:t>Save &amp; </a:t>
            </a:r>
            <a:r>
              <a:rPr lang="lt-LT" sz="5400" b="1" dirty="0" err="1">
                <a:latin typeface="Montserrat"/>
                <a:cs typeface="Arial" panose="020B0604020202020204" pitchFamily="34" charset="0"/>
                <a:sym typeface="Montserrat"/>
              </a:rPr>
              <a:t>Load</a:t>
            </a:r>
            <a:endParaRPr lang="en-LT" sz="5400" b="1" dirty="0">
              <a:latin typeface="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673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9151882" cy="90554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"/>
              </a:rPr>
              <a:t>Saving</a:t>
            </a:r>
            <a:r>
              <a:rPr lang="en-GB" sz="3600" b="1" spc="-20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and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Loading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Model</a:t>
            </a:r>
            <a:r>
              <a:rPr lang="en-GB" sz="3600" b="1" spc="-10" dirty="0">
                <a:latin typeface=""/>
              </a:rPr>
              <a:t> </a:t>
            </a:r>
            <a:r>
              <a:rPr lang="en-GB" sz="3600" b="1" spc="-20" dirty="0">
                <a:latin typeface=""/>
              </a:rPr>
              <a:t>Weights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49FD2761-AFB1-4617-B864-5FE6B52C2C2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841" y="2099713"/>
            <a:ext cx="10340318" cy="421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E1936D-1A5E-4731-0091-80889A7DE2F1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117AA-3468-48BB-EF72-38A05A318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2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0" y="1323302"/>
            <a:ext cx="9178515" cy="90554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"/>
              </a:rPr>
              <a:t>Saving</a:t>
            </a:r>
            <a:r>
              <a:rPr lang="en-GB" sz="3600" b="1" spc="-20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and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Loading</a:t>
            </a:r>
            <a:r>
              <a:rPr lang="en-GB" sz="3600" b="1" spc="-15" dirty="0">
                <a:latin typeface=""/>
              </a:rPr>
              <a:t> </a:t>
            </a:r>
            <a:r>
              <a:rPr lang="en-GB" sz="3600" b="1" dirty="0">
                <a:latin typeface=""/>
              </a:rPr>
              <a:t>Models with Shapes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2B144153-09DF-3470-2A0D-489953427A4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593" y="2351258"/>
            <a:ext cx="10406814" cy="3487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C5E9B-8712-DA86-27A7-2C9D20D28BB2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B835A8-5499-3D2D-E799-B4BFB8A77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30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FF6AC32-1A11-2D86-F54A-97E2D416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1323438"/>
          </a:xfrm>
        </p:spPr>
        <p:txBody>
          <a:bodyPr/>
          <a:lstStyle/>
          <a:p>
            <a:r>
              <a:rPr lang="lt-LT" sz="3600" b="1" dirty="0" err="1"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lang="en-LT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235;g103126e76e2_0_41">
            <a:extLst>
              <a:ext uri="{FF2B5EF4-FFF2-40B4-BE49-F238E27FC236}">
                <a16:creationId xmlns:a16="http://schemas.microsoft.com/office/drawing/2014/main" id="{FBC65C09-5A29-58F3-F100-7BFA8B5C7B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198" name="Google Shape;198;gf97b3c23e5_0_65"/>
          <p:cNvSpPr txBox="1">
            <a:spLocks noGrp="1"/>
          </p:cNvSpPr>
          <p:nvPr>
            <p:ph type="body" idx="2"/>
          </p:nvPr>
        </p:nvSpPr>
        <p:spPr>
          <a:xfrm>
            <a:off x="480391" y="2086273"/>
            <a:ext cx="10848009" cy="4304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PyTorch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|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Scientific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computing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package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based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on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 </a:t>
            </a: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python</a:t>
            </a:r>
            <a:endParaRPr lang="lt-LT" sz="13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lt-LT" sz="1300" dirty="0" err="1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Tensor</a:t>
            </a:r>
            <a:r>
              <a:rPr lang="lt-LT" sz="1300" dirty="0">
                <a:solidFill>
                  <a:srgbClr val="1A1A1A"/>
                </a:solidFill>
                <a:latin typeface=""/>
                <a:ea typeface="Proxima Nova"/>
                <a:cs typeface="Arial" panose="020B0604020202020204" pitchFamily="34" charset="0"/>
                <a:sym typeface="Proxima Nova"/>
              </a:rPr>
              <a:t>		|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Fundamental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datatype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or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most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basic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elemt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in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PyTorch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equivalent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</a:rPr>
              <a:t> to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</a:rPr>
              <a:t>numpy.ndarray</a:t>
            </a:r>
            <a:r>
              <a:rPr lang="en-LT" sz="1300">
                <a:effectLst/>
                <a:latin typeface=""/>
              </a:rPr>
              <a:t> 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FloatTensor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Float Tensor datatype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Autograd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>
                <a:solidFill>
                  <a:srgbClr val="262626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LT" sz="1300" dirty="0">
                <a:solidFill>
                  <a:srgbClr val="262626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utomatic differentiation of arbitrary scalar valued functions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LT" sz="1300" dirty="0">
                <a:solidFill>
                  <a:srgbClr val="262626"/>
                </a:solidFill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Variable		| Wrapper around Tensor that contains three attributes of data, grad and grad_fn</a:t>
            </a:r>
            <a:endParaRPr lang="en-LT" sz="1300" dirty="0">
              <a:solidFill>
                <a:srgbClr val="262626"/>
              </a:solidFill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Compuational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Graph	| </a:t>
            </a:r>
            <a:r>
              <a:rPr lang="en-US" sz="1300" spc="10" dirty="0">
                <a:solidFill>
                  <a:srgbClr val="273239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LT" sz="1300" spc="10" dirty="0">
                <a:solidFill>
                  <a:srgbClr val="273239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ype of graph that can be used to represent mathematical expressions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Class to help you create and train neural network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Torch.nn.functional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PyTorch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Class to. Create and train net that uses functions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GPU	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Graphiucal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interface to accelerate multiple computations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simultanmously</a:t>
            </a:r>
            <a:endParaRPr lang="en-US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GRU			| Gating mechanism in RNN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Dataloader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</a:t>
            </a: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Iterable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that </a:t>
            </a:r>
            <a:r>
              <a:rPr lang="en-US" sz="1300" b="1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ombines a dataset and a sampler over the given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Batch size		| Number of training examples one forward/backward pass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Iterations		| Number of passes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Epoch			|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ethod of evaluating how well </a:t>
            </a:r>
            <a:r>
              <a:rPr lang="en-US" sz="1300" dirty="0" err="1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aan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algorithm is modeling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 Function	</a:t>
            </a:r>
            <a:r>
              <a:rPr lang="en-LT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  <a:r>
              <a:rPr lang="en-US" sz="1300" i="0" dirty="0">
                <a:solidFill>
                  <a:srgbClr val="5F6368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|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ethod of evaluating how well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algorithm is modeling 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dataset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Optimizer		|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Minimizer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loss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t-LT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lt-LT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Visdom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 		| </a:t>
            </a:r>
            <a:r>
              <a:rPr lang="en-US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Vi</a:t>
            </a:r>
            <a:r>
              <a:rPr lang="en-LT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suali</a:t>
            </a:r>
            <a:r>
              <a:rPr lang="en-US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LT" sz="1300" dirty="0">
                <a:solidFill>
                  <a:srgbClr val="34485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ation tool that generates rich visualizations of live data</a:t>
            </a: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r>
              <a:rPr lang="en-US" sz="1300" dirty="0" err="1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sz="1300" dirty="0"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		| V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isuali</a:t>
            </a:r>
            <a:r>
              <a:rPr lang="en-US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LT" sz="1300" dirty="0">
                <a:solidFill>
                  <a:srgbClr val="202124"/>
                </a:solidFill>
                <a:effectLst/>
                <a:latin typeface=""/>
                <a:ea typeface="Calibri" panose="020F0502020204030204" pitchFamily="34" charset="0"/>
                <a:cs typeface="Times New Roman" panose="02020603050405020304" pitchFamily="18" charset="0"/>
              </a:rPr>
              <a:t>ation tool for machine learning experimentation</a:t>
            </a:r>
            <a:endParaRPr lang="en-LT" sz="1300" dirty="0">
              <a:effectLst/>
              <a:latin typeface="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solidFill>
                <a:srgbClr val="262626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en-L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Clr>
                <a:srgbClr val="1A1A1A"/>
              </a:buClr>
              <a:buSzPts val="1400"/>
              <a:buFontTx/>
              <a:buChar char="-"/>
            </a:pPr>
            <a:endParaRPr lang="lt-LT" sz="1600" dirty="0">
              <a:solidFill>
                <a:srgbClr val="1A1A1A"/>
              </a:solidFill>
              <a:latin typeface=""/>
              <a:ea typeface="Proxima Nova"/>
              <a:cs typeface="Arial" panose="020B0604020202020204" pitchFamily="34" charset="0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EF929-0D94-7761-DA13-CCB3CFFFB56C}"/>
              </a:ext>
            </a:extLst>
          </p:cNvPr>
          <p:cNvSpPr txBox="1"/>
          <p:nvPr/>
        </p:nvSpPr>
        <p:spPr>
          <a:xfrm>
            <a:off x="11485950" y="610507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0F5F88-2504-76D2-F7FF-3647B59D8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g103126e76e2_0_41">
            <a:extLst>
              <a:ext uri="{FF2B5EF4-FFF2-40B4-BE49-F238E27FC236}">
                <a16:creationId xmlns:a16="http://schemas.microsoft.com/office/drawing/2014/main" id="{F92A2D52-DDBF-56A0-5CE8-F0DDE7BA5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2AFDC3-EAAE-B537-D23C-9CEC21F3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3238169" cy="68837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Resources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19D56ADB-C7BA-4DBD-B558-44E4ECDCF87E}"/>
              </a:ext>
            </a:extLst>
          </p:cNvPr>
          <p:cNvSpPr txBox="1">
            <a:spLocks/>
          </p:cNvSpPr>
          <p:nvPr/>
        </p:nvSpPr>
        <p:spPr>
          <a:xfrm>
            <a:off x="838200" y="206883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 panose="020B0604020202020204" pitchFamily="34" charset="0"/>
              <a:buNone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285750">
              <a:buFontTx/>
              <a:buChar char="-"/>
            </a:pPr>
            <a:r>
              <a:rPr lang="en-US" altLang="zh-CN" sz="2800" dirty="0">
                <a:latin typeface=""/>
              </a:rPr>
              <a:t>Official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resources</a:t>
            </a: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Documentation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3"/>
              </a:rPr>
              <a:t>http://pytorch.org/docs/master/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Tutorials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4"/>
              </a:rPr>
              <a:t>http://pytorch.org/tutorials/index.html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>
                <a:latin typeface=""/>
              </a:rPr>
              <a:t>Example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projects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  <a:hlinkClick r:id="rId5"/>
              </a:rPr>
              <a:t>https://github.com/pytorch/examples</a:t>
            </a:r>
            <a:endParaRPr lang="en-US" altLang="zh-CN" dirty="0">
              <a:latin typeface=""/>
            </a:endParaRPr>
          </a:p>
          <a:p>
            <a:pPr marL="514350" indent="-285750">
              <a:buFontTx/>
              <a:buChar char="-"/>
            </a:pPr>
            <a:r>
              <a:rPr lang="en-US" altLang="zh-CN" sz="2800" dirty="0" err="1">
                <a:latin typeface=""/>
              </a:rPr>
              <a:t>Github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code</a:t>
            </a:r>
          </a:p>
          <a:p>
            <a:pPr marL="971550" lvl="1" indent="-285750">
              <a:buFontTx/>
              <a:buChar char="-"/>
            </a:pPr>
            <a:r>
              <a:rPr lang="en-US" altLang="zh-CN" dirty="0" err="1">
                <a:latin typeface=""/>
              </a:rPr>
              <a:t>fairseq-py</a:t>
            </a:r>
            <a:endParaRPr lang="en-US" altLang="zh-CN" dirty="0">
              <a:latin typeface=""/>
            </a:endParaRPr>
          </a:p>
          <a:p>
            <a:pPr marL="971550" lvl="1" indent="-285750">
              <a:buFontTx/>
              <a:buChar char="-"/>
            </a:pPr>
            <a:r>
              <a:rPr lang="en-US" altLang="zh-CN" dirty="0" err="1">
                <a:latin typeface=""/>
              </a:rPr>
              <a:t>OpenNMT-py</a:t>
            </a:r>
            <a:endParaRPr lang="en-US" altLang="zh-CN" b="1" dirty="0">
              <a:latin typeface=""/>
            </a:endParaRPr>
          </a:p>
          <a:p>
            <a:pPr marL="514350" indent="-285750">
              <a:buFontTx/>
              <a:buChar char="-"/>
            </a:pPr>
            <a:r>
              <a:rPr lang="en-US" altLang="zh-CN" sz="2800" dirty="0">
                <a:latin typeface=""/>
              </a:rPr>
              <a:t>Open</a:t>
            </a:r>
            <a:r>
              <a:rPr lang="zh-CN" altLang="en-US" sz="2800" dirty="0">
                <a:latin typeface=""/>
              </a:rPr>
              <a:t> </a:t>
            </a:r>
            <a:r>
              <a:rPr lang="en-US" altLang="zh-CN" sz="2800" dirty="0">
                <a:latin typeface=""/>
              </a:rPr>
              <a:t>course &amp; tutorial used in this presentation</a:t>
            </a:r>
          </a:p>
          <a:p>
            <a:pPr marL="971550" lvl="1" indent="-285750">
              <a:buFontTx/>
              <a:buChar char="-"/>
            </a:pPr>
            <a:r>
              <a:rPr lang="en-US" altLang="zh-CN" b="1" dirty="0">
                <a:latin typeface=""/>
              </a:rPr>
              <a:t>Stanford</a:t>
            </a:r>
            <a:r>
              <a:rPr lang="zh-CN" altLang="en-US" b="1" dirty="0">
                <a:latin typeface=""/>
              </a:rPr>
              <a:t> </a:t>
            </a:r>
            <a:r>
              <a:rPr lang="en-US" altLang="zh-CN" b="1" dirty="0">
                <a:latin typeface=""/>
              </a:rPr>
              <a:t>CS231N 2017</a:t>
            </a:r>
            <a:r>
              <a:rPr lang="en-US" altLang="zh-CN" dirty="0">
                <a:latin typeface=""/>
              </a:rPr>
              <a:t>,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Lecture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8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“Deep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Learning</a:t>
            </a:r>
            <a:r>
              <a:rPr lang="zh-CN" altLang="en-US" dirty="0">
                <a:latin typeface=""/>
              </a:rPr>
              <a:t> </a:t>
            </a:r>
            <a:r>
              <a:rPr lang="en-US" altLang="zh-CN" dirty="0">
                <a:latin typeface=""/>
              </a:rPr>
              <a:t>Software”</a:t>
            </a:r>
          </a:p>
          <a:p>
            <a:pPr marL="971550" lvl="1" indent="-285750">
              <a:buFontTx/>
              <a:buChar char="-"/>
            </a:pPr>
            <a:r>
              <a:rPr lang="en-GB" spc="-10" dirty="0">
                <a:latin typeface=""/>
              </a:rPr>
              <a:t>https://</a:t>
            </a:r>
            <a:r>
              <a:rPr lang="en-GB" spc="-10" dirty="0" err="1">
                <a:latin typeface=""/>
              </a:rPr>
              <a:t>pytorch.org</a:t>
            </a:r>
            <a:r>
              <a:rPr lang="en-GB" spc="-10" dirty="0">
                <a:latin typeface=""/>
              </a:rPr>
              <a:t>/tutorials/beginner/basics/</a:t>
            </a:r>
            <a:r>
              <a:rPr lang="en-GB" spc="-10" dirty="0" err="1">
                <a:latin typeface=""/>
              </a:rPr>
              <a:t>intro.html</a:t>
            </a:r>
            <a:endParaRPr lang="en-GB" spc="-10" dirty="0">
              <a:latin typeface=""/>
            </a:endParaRPr>
          </a:p>
          <a:p>
            <a:pPr marL="971550" lvl="1" indent="-285750">
              <a:buFontTx/>
              <a:buChar char="-"/>
            </a:pPr>
            <a:endParaRPr lang="en-US" altLang="zh-CN" dirty="0">
              <a:latin typeface="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8CAB61-E518-806A-C84A-816F4C690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2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6143693" cy="905548"/>
          </a:xfrm>
        </p:spPr>
        <p:txBody>
          <a:bodyPr>
            <a:no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5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D3326-6FC5-92CA-B509-BC6A4398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05" y="4418076"/>
            <a:ext cx="2032387" cy="1067865"/>
          </a:xfrm>
          <a:prstGeom prst="rect">
            <a:avLst/>
          </a:prstGeom>
        </p:spPr>
      </p:pic>
      <p:pic>
        <p:nvPicPr>
          <p:cNvPr id="6" name="圖片 2">
            <a:extLst>
              <a:ext uri="{FF2B5EF4-FFF2-40B4-BE49-F238E27FC236}">
                <a16:creationId xmlns:a16="http://schemas.microsoft.com/office/drawing/2014/main" id="{B6F0A363-C3D3-DFBC-E230-DB9274D0DC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991" y="2059798"/>
            <a:ext cx="1309585" cy="1463604"/>
          </a:xfrm>
          <a:prstGeom prst="rect">
            <a:avLst/>
          </a:prstGeom>
        </p:spPr>
      </p:pic>
      <p:sp>
        <p:nvSpPr>
          <p:cNvPr id="8" name="文字方塊 3">
            <a:extLst>
              <a:ext uri="{FF2B5EF4-FFF2-40B4-BE49-F238E27FC236}">
                <a16:creationId xmlns:a16="http://schemas.microsoft.com/office/drawing/2014/main" id="{25281289-C797-BFDE-6A9B-A4B4C3B26949}"/>
              </a:ext>
            </a:extLst>
          </p:cNvPr>
          <p:cNvSpPr txBox="1"/>
          <p:nvPr/>
        </p:nvSpPr>
        <p:spPr>
          <a:xfrm>
            <a:off x="1259178" y="3753287"/>
            <a:ext cx="20044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Data</a:t>
            </a:r>
            <a:endParaRPr kumimoji="1" lang="en-US" altLang="zh-TW" sz="1200" b="1" dirty="0">
              <a:latin typeface=""/>
            </a:endParaRPr>
          </a:p>
          <a:p>
            <a:pPr algn="ctr"/>
            <a:r>
              <a:rPr kumimoji="1" lang="en-US" altLang="zh-TW" sz="1200" dirty="0">
                <a:latin typeface=""/>
              </a:rPr>
              <a:t>Abundant NumPy arrays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0341CCB-7487-9798-5A21-1ACA7F4B3D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7"/>
          <a:stretch/>
        </p:blipFill>
        <p:spPr>
          <a:xfrm>
            <a:off x="3371989" y="1974571"/>
            <a:ext cx="1344910" cy="1654489"/>
          </a:xfrm>
          <a:prstGeom prst="rect">
            <a:avLst/>
          </a:prstGeom>
        </p:spPr>
      </p:pic>
      <p:sp>
        <p:nvSpPr>
          <p:cNvPr id="11" name="文字方塊 9">
            <a:extLst>
              <a:ext uri="{FF2B5EF4-FFF2-40B4-BE49-F238E27FC236}">
                <a16:creationId xmlns:a16="http://schemas.microsoft.com/office/drawing/2014/main" id="{B4A10B36-A5DE-2E1E-BB9B-9287F633E687}"/>
              </a:ext>
            </a:extLst>
          </p:cNvPr>
          <p:cNvSpPr txBox="1"/>
          <p:nvPr/>
        </p:nvSpPr>
        <p:spPr>
          <a:xfrm>
            <a:off x="3220740" y="3760745"/>
            <a:ext cx="159988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Your code</a:t>
            </a:r>
          </a:p>
          <a:p>
            <a:pPr algn="ctr"/>
            <a:r>
              <a:rPr kumimoji="1" lang="en-US" altLang="zh-TW" sz="1200" dirty="0">
                <a:latin typeface=""/>
              </a:rPr>
              <a:t>Training procedure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15" name="圖片 23">
            <a:extLst>
              <a:ext uri="{FF2B5EF4-FFF2-40B4-BE49-F238E27FC236}">
                <a16:creationId xmlns:a16="http://schemas.microsoft.com/office/drawing/2014/main" id="{03E6564D-11D5-3B4B-26B0-E1F71B39DD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415" y="4559472"/>
            <a:ext cx="1672972" cy="834989"/>
          </a:xfrm>
          <a:prstGeom prst="rect">
            <a:avLst/>
          </a:prstGeom>
        </p:spPr>
      </p:pic>
      <p:sp>
        <p:nvSpPr>
          <p:cNvPr id="17" name="文字方塊 31">
            <a:extLst>
              <a:ext uri="{FF2B5EF4-FFF2-40B4-BE49-F238E27FC236}">
                <a16:creationId xmlns:a16="http://schemas.microsoft.com/office/drawing/2014/main" id="{2C5D6A74-A76D-9BF0-5B90-4709570CF03A}"/>
              </a:ext>
            </a:extLst>
          </p:cNvPr>
          <p:cNvSpPr txBox="1"/>
          <p:nvPr/>
        </p:nvSpPr>
        <p:spPr>
          <a:xfrm>
            <a:off x="4575343" y="5080010"/>
            <a:ext cx="1913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>
                <a:latin typeface=""/>
              </a:rPr>
              <a:t>Parallel, fast training</a:t>
            </a:r>
            <a:endParaRPr kumimoji="1" lang="zh-TW" altLang="en-US" sz="1350" dirty="0">
              <a:latin typeface=""/>
            </a:endParaRPr>
          </a:p>
        </p:txBody>
      </p:sp>
      <p:sp>
        <p:nvSpPr>
          <p:cNvPr id="18" name="右彎箭號 11">
            <a:extLst>
              <a:ext uri="{FF2B5EF4-FFF2-40B4-BE49-F238E27FC236}">
                <a16:creationId xmlns:a16="http://schemas.microsoft.com/office/drawing/2014/main" id="{A421532B-175D-8EE4-FDD8-3E00259F2B0E}"/>
              </a:ext>
            </a:extLst>
          </p:cNvPr>
          <p:cNvSpPr/>
          <p:nvPr/>
        </p:nvSpPr>
        <p:spPr>
          <a:xfrm rot="5400000">
            <a:off x="6156430" y="1668708"/>
            <a:ext cx="1063706" cy="3329922"/>
          </a:xfrm>
          <a:prstGeom prst="bentArrow">
            <a:avLst>
              <a:gd name="adj1" fmla="val 6164"/>
              <a:gd name="adj2" fmla="val 8199"/>
              <a:gd name="adj3" fmla="val 11922"/>
              <a:gd name="adj4" fmla="val 43750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37" name="直線箭頭接點 27">
            <a:extLst>
              <a:ext uri="{FF2B5EF4-FFF2-40B4-BE49-F238E27FC236}">
                <a16:creationId xmlns:a16="http://schemas.microsoft.com/office/drawing/2014/main" id="{99F29666-598E-4E66-CACD-B7AFD636D2A3}"/>
              </a:ext>
            </a:extLst>
          </p:cNvPr>
          <p:cNvCxnSpPr>
            <a:cxnSpLocks/>
          </p:cNvCxnSpPr>
          <p:nvPr/>
        </p:nvCxnSpPr>
        <p:spPr>
          <a:xfrm flipH="1">
            <a:off x="4547287" y="4895245"/>
            <a:ext cx="169456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AABFF4-B133-E408-8BF5-80A3213E9D49}"/>
              </a:ext>
            </a:extLst>
          </p:cNvPr>
          <p:cNvSpPr txBox="1"/>
          <p:nvPr/>
        </p:nvSpPr>
        <p:spPr>
          <a:xfrm>
            <a:off x="1891419" y="6135694"/>
            <a:ext cx="840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b="1" i="1" dirty="0">
                <a:latin typeface=""/>
              </a:rPr>
              <a:t>However, CUDA is a low-level language and not available on all machines.. </a:t>
            </a:r>
          </a:p>
        </p:txBody>
      </p:sp>
      <p:sp>
        <p:nvSpPr>
          <p:cNvPr id="41" name="文字方塊 7">
            <a:extLst>
              <a:ext uri="{FF2B5EF4-FFF2-40B4-BE49-F238E27FC236}">
                <a16:creationId xmlns:a16="http://schemas.microsoft.com/office/drawing/2014/main" id="{1EB462BE-406E-0F2A-0FFB-DDE77DFBF238}"/>
              </a:ext>
            </a:extLst>
          </p:cNvPr>
          <p:cNvSpPr txBox="1"/>
          <p:nvPr/>
        </p:nvSpPr>
        <p:spPr>
          <a:xfrm>
            <a:off x="2939277" y="5379411"/>
            <a:ext cx="79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"/>
              </a:rPr>
              <a:t>GPU</a:t>
            </a:r>
            <a:endParaRPr kumimoji="1" lang="zh-TW" altLang="en-US" dirty="0">
              <a:latin typeface=""/>
            </a:endParaRPr>
          </a:p>
        </p:txBody>
      </p:sp>
      <p:sp>
        <p:nvSpPr>
          <p:cNvPr id="43" name="文字方塊 20">
            <a:extLst>
              <a:ext uri="{FF2B5EF4-FFF2-40B4-BE49-F238E27FC236}">
                <a16:creationId xmlns:a16="http://schemas.microsoft.com/office/drawing/2014/main" id="{B35DB9C3-EBBE-5E61-A369-D449291605CE}"/>
              </a:ext>
            </a:extLst>
          </p:cNvPr>
          <p:cNvSpPr txBox="1"/>
          <p:nvPr/>
        </p:nvSpPr>
        <p:spPr>
          <a:xfrm>
            <a:off x="7057463" y="4110205"/>
            <a:ext cx="23562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atin typeface=""/>
              </a:rPr>
              <a:t>GPU-accelerated</a:t>
            </a:r>
            <a:r>
              <a:rPr kumimoji="1" lang="en-US" altLang="zh-TW" sz="1350" b="1" dirty="0">
                <a:latin typeface=""/>
              </a:rPr>
              <a:t> libraries</a:t>
            </a:r>
            <a:endParaRPr lang="en-US" altLang="zh-TW" sz="1350" b="1" dirty="0">
              <a:latin typeface=""/>
            </a:endParaRPr>
          </a:p>
        </p:txBody>
      </p:sp>
      <p:sp>
        <p:nvSpPr>
          <p:cNvPr id="44" name="矩形 21">
            <a:extLst>
              <a:ext uri="{FF2B5EF4-FFF2-40B4-BE49-F238E27FC236}">
                <a16:creationId xmlns:a16="http://schemas.microsoft.com/office/drawing/2014/main" id="{6E5F7A1D-C3A2-A4A4-4A29-A8133F0A610C}"/>
              </a:ext>
            </a:extLst>
          </p:cNvPr>
          <p:cNvSpPr/>
          <p:nvPr/>
        </p:nvSpPr>
        <p:spPr>
          <a:xfrm>
            <a:off x="6528551" y="4052358"/>
            <a:ext cx="3414125" cy="1849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45" name="圖片 22">
            <a:extLst>
              <a:ext uri="{FF2B5EF4-FFF2-40B4-BE49-F238E27FC236}">
                <a16:creationId xmlns:a16="http://schemas.microsoft.com/office/drawing/2014/main" id="{02C2E445-4AC0-4E50-5F91-3F97D1F9BE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4469" y="4482512"/>
            <a:ext cx="958640" cy="1191078"/>
          </a:xfrm>
          <a:prstGeom prst="rect">
            <a:avLst/>
          </a:prstGeom>
        </p:spPr>
      </p:pic>
      <p:pic>
        <p:nvPicPr>
          <p:cNvPr id="46" name="圖片 23">
            <a:extLst>
              <a:ext uri="{FF2B5EF4-FFF2-40B4-BE49-F238E27FC236}">
                <a16:creationId xmlns:a16="http://schemas.microsoft.com/office/drawing/2014/main" id="{14DD5EBA-C6D6-E07D-B184-7686439152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9804" y="4782125"/>
            <a:ext cx="1672972" cy="83498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83994A0-BEBF-37BE-CB74-DC11BAD3D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What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is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D3326-6FC5-92CA-B509-BC6A4398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130" y="5028926"/>
            <a:ext cx="2032387" cy="1067865"/>
          </a:xfrm>
          <a:prstGeom prst="rect">
            <a:avLst/>
          </a:prstGeom>
        </p:spPr>
      </p:pic>
      <p:sp>
        <p:nvSpPr>
          <p:cNvPr id="12" name="文字方塊 20">
            <a:extLst>
              <a:ext uri="{FF2B5EF4-FFF2-40B4-BE49-F238E27FC236}">
                <a16:creationId xmlns:a16="http://schemas.microsoft.com/office/drawing/2014/main" id="{5338B311-3282-FC4A-DB01-BE09995827E5}"/>
              </a:ext>
            </a:extLst>
          </p:cNvPr>
          <p:cNvSpPr txBox="1"/>
          <p:nvPr/>
        </p:nvSpPr>
        <p:spPr>
          <a:xfrm>
            <a:off x="7022336" y="4613021"/>
            <a:ext cx="23562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b="1" dirty="0">
                <a:latin typeface=""/>
              </a:rPr>
              <a:t>GPU-accelerated</a:t>
            </a:r>
            <a:r>
              <a:rPr kumimoji="1" lang="en-US" altLang="zh-TW" sz="1350" b="1" dirty="0">
                <a:latin typeface=""/>
              </a:rPr>
              <a:t> libraries</a:t>
            </a:r>
            <a:endParaRPr lang="en-US" altLang="zh-TW" sz="1350" b="1" dirty="0">
              <a:latin typeface=""/>
            </a:endParaRPr>
          </a:p>
        </p:txBody>
      </p:sp>
      <p:sp>
        <p:nvSpPr>
          <p:cNvPr id="13" name="矩形 21">
            <a:extLst>
              <a:ext uri="{FF2B5EF4-FFF2-40B4-BE49-F238E27FC236}">
                <a16:creationId xmlns:a16="http://schemas.microsoft.com/office/drawing/2014/main" id="{D8FB0133-30E5-8FD2-747C-D3A11841E824}"/>
              </a:ext>
            </a:extLst>
          </p:cNvPr>
          <p:cNvSpPr/>
          <p:nvPr/>
        </p:nvSpPr>
        <p:spPr>
          <a:xfrm>
            <a:off x="6493422" y="4616910"/>
            <a:ext cx="3414125" cy="1849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  <p:pic>
        <p:nvPicPr>
          <p:cNvPr id="14" name="圖片 22">
            <a:extLst>
              <a:ext uri="{FF2B5EF4-FFF2-40B4-BE49-F238E27FC236}">
                <a16:creationId xmlns:a16="http://schemas.microsoft.com/office/drawing/2014/main" id="{2E92783D-250D-DD5D-D2F4-36B9809CE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0394" y="5028926"/>
            <a:ext cx="958640" cy="1191078"/>
          </a:xfrm>
          <a:prstGeom prst="rect">
            <a:avLst/>
          </a:prstGeom>
        </p:spPr>
      </p:pic>
      <p:pic>
        <p:nvPicPr>
          <p:cNvPr id="15" name="圖片 23">
            <a:extLst>
              <a:ext uri="{FF2B5EF4-FFF2-40B4-BE49-F238E27FC236}">
                <a16:creationId xmlns:a16="http://schemas.microsoft.com/office/drawing/2014/main" id="{03E6564D-11D5-3B4B-26B0-E1F71B39DD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13380" y="5159273"/>
            <a:ext cx="1672972" cy="834989"/>
          </a:xfrm>
          <a:prstGeom prst="rect">
            <a:avLst/>
          </a:prstGeom>
        </p:spPr>
      </p:pic>
      <p:sp>
        <p:nvSpPr>
          <p:cNvPr id="17" name="文字方塊 31">
            <a:extLst>
              <a:ext uri="{FF2B5EF4-FFF2-40B4-BE49-F238E27FC236}">
                <a16:creationId xmlns:a16="http://schemas.microsoft.com/office/drawing/2014/main" id="{2C5D6A74-A76D-9BF0-5B90-4709570CF03A}"/>
              </a:ext>
            </a:extLst>
          </p:cNvPr>
          <p:cNvSpPr txBox="1"/>
          <p:nvPr/>
        </p:nvSpPr>
        <p:spPr>
          <a:xfrm>
            <a:off x="4255219" y="5617114"/>
            <a:ext cx="19134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50" dirty="0">
                <a:latin typeface=""/>
              </a:rPr>
              <a:t>Parallel, fast training</a:t>
            </a:r>
            <a:endParaRPr kumimoji="1" lang="zh-TW" altLang="en-US" sz="1350" dirty="0">
              <a:latin typeface=""/>
            </a:endParaRPr>
          </a:p>
        </p:txBody>
      </p:sp>
      <p:cxnSp>
        <p:nvCxnSpPr>
          <p:cNvPr id="37" name="直線箭頭接點 27">
            <a:extLst>
              <a:ext uri="{FF2B5EF4-FFF2-40B4-BE49-F238E27FC236}">
                <a16:creationId xmlns:a16="http://schemas.microsoft.com/office/drawing/2014/main" id="{99F29666-598E-4E66-CACD-B7AFD636D2A3}"/>
              </a:ext>
            </a:extLst>
          </p:cNvPr>
          <p:cNvCxnSpPr>
            <a:cxnSpLocks/>
          </p:cNvCxnSpPr>
          <p:nvPr/>
        </p:nvCxnSpPr>
        <p:spPr>
          <a:xfrm flipH="1">
            <a:off x="4227163" y="5432349"/>
            <a:ext cx="1694569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7">
            <a:extLst>
              <a:ext uri="{FF2B5EF4-FFF2-40B4-BE49-F238E27FC236}">
                <a16:creationId xmlns:a16="http://schemas.microsoft.com/office/drawing/2014/main" id="{1EB462BE-406E-0F2A-0FFB-DDE77DFBF238}"/>
              </a:ext>
            </a:extLst>
          </p:cNvPr>
          <p:cNvSpPr txBox="1"/>
          <p:nvPr/>
        </p:nvSpPr>
        <p:spPr>
          <a:xfrm>
            <a:off x="2670203" y="6096791"/>
            <a:ext cx="7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"/>
              </a:rPr>
              <a:t>GPU</a:t>
            </a:r>
            <a:endParaRPr kumimoji="1" lang="zh-TW" altLang="en-US" dirty="0">
              <a:latin typeface=""/>
            </a:endParaRPr>
          </a:p>
        </p:txBody>
      </p:sp>
      <p:cxnSp>
        <p:nvCxnSpPr>
          <p:cNvPr id="20" name="直線箭頭接點 12">
            <a:extLst>
              <a:ext uri="{FF2B5EF4-FFF2-40B4-BE49-F238E27FC236}">
                <a16:creationId xmlns:a16="http://schemas.microsoft.com/office/drawing/2014/main" id="{103D6568-5ABD-7944-95AB-5B761400DB1C}"/>
              </a:ext>
            </a:extLst>
          </p:cNvPr>
          <p:cNvCxnSpPr>
            <a:cxnSpLocks/>
          </p:cNvCxnSpPr>
          <p:nvPr/>
        </p:nvCxnSpPr>
        <p:spPr>
          <a:xfrm>
            <a:off x="4923285" y="2860987"/>
            <a:ext cx="13274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4">
            <a:extLst>
              <a:ext uri="{FF2B5EF4-FFF2-40B4-BE49-F238E27FC236}">
                <a16:creationId xmlns:a16="http://schemas.microsoft.com/office/drawing/2014/main" id="{6042D0DF-5163-F200-7913-2C784B32FACE}"/>
              </a:ext>
            </a:extLst>
          </p:cNvPr>
          <p:cNvCxnSpPr>
            <a:cxnSpLocks/>
          </p:cNvCxnSpPr>
          <p:nvPr/>
        </p:nvCxnSpPr>
        <p:spPr>
          <a:xfrm>
            <a:off x="8235614" y="3599899"/>
            <a:ext cx="0" cy="81146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5">
            <a:extLst>
              <a:ext uri="{FF2B5EF4-FFF2-40B4-BE49-F238E27FC236}">
                <a16:creationId xmlns:a16="http://schemas.microsoft.com/office/drawing/2014/main" id="{0A9D2E64-E97E-EA17-FF8D-9682E5773873}"/>
              </a:ext>
            </a:extLst>
          </p:cNvPr>
          <p:cNvGrpSpPr/>
          <p:nvPr/>
        </p:nvGrpSpPr>
        <p:grpSpPr>
          <a:xfrm>
            <a:off x="6560080" y="2044626"/>
            <a:ext cx="3414125" cy="1408389"/>
            <a:chOff x="5101225" y="2098116"/>
            <a:chExt cx="3414125" cy="1408389"/>
          </a:xfrm>
        </p:grpSpPr>
        <p:sp>
          <p:nvSpPr>
            <p:cNvPr id="24" name="矩形 26">
              <a:extLst>
                <a:ext uri="{FF2B5EF4-FFF2-40B4-BE49-F238E27FC236}">
                  <a16:creationId xmlns:a16="http://schemas.microsoft.com/office/drawing/2014/main" id="{248EA5F6-3A19-DFD1-4C20-E719B828BFAF}"/>
                </a:ext>
              </a:extLst>
            </p:cNvPr>
            <p:cNvSpPr/>
            <p:nvPr/>
          </p:nvSpPr>
          <p:spPr>
            <a:xfrm>
              <a:off x="5101225" y="2125266"/>
              <a:ext cx="3414125" cy="13812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350"/>
            </a:p>
          </p:txBody>
        </p:sp>
        <p:sp>
          <p:nvSpPr>
            <p:cNvPr id="25" name="文字方塊 28">
              <a:extLst>
                <a:ext uri="{FF2B5EF4-FFF2-40B4-BE49-F238E27FC236}">
                  <a16:creationId xmlns:a16="http://schemas.microsoft.com/office/drawing/2014/main" id="{8576EB31-12EC-AE41-8F14-C4550BAF1C30}"/>
                </a:ext>
              </a:extLst>
            </p:cNvPr>
            <p:cNvSpPr txBox="1"/>
            <p:nvPr/>
          </p:nvSpPr>
          <p:spPr>
            <a:xfrm>
              <a:off x="5595513" y="2098116"/>
              <a:ext cx="225254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350" b="1" dirty="0">
                  <a:latin typeface=""/>
                </a:rPr>
                <a:t>Deep learning framework</a:t>
              </a:r>
              <a:endParaRPr kumimoji="1" lang="zh-TW" altLang="en-US" sz="1350" b="1" dirty="0">
                <a:latin typeface=""/>
              </a:endParaRPr>
            </a:p>
          </p:txBody>
        </p:sp>
        <p:pic>
          <p:nvPicPr>
            <p:cNvPr id="26" name="圖片 29">
              <a:extLst>
                <a:ext uri="{FF2B5EF4-FFF2-40B4-BE49-F238E27FC236}">
                  <a16:creationId xmlns:a16="http://schemas.microsoft.com/office/drawing/2014/main" id="{9FFBDCA2-1882-AB1A-0DD1-E51B6A23A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98301" y="2478943"/>
              <a:ext cx="1106102" cy="851051"/>
            </a:xfrm>
            <a:prstGeom prst="rect">
              <a:avLst/>
            </a:prstGeom>
          </p:spPr>
        </p:pic>
        <p:pic>
          <p:nvPicPr>
            <p:cNvPr id="27" name="圖片 30">
              <a:extLst>
                <a:ext uri="{FF2B5EF4-FFF2-40B4-BE49-F238E27FC236}">
                  <a16:creationId xmlns:a16="http://schemas.microsoft.com/office/drawing/2014/main" id="{2DEA06E8-9CA0-759B-8DD9-5CEC6A51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91824" y="2547216"/>
              <a:ext cx="1127063" cy="788944"/>
            </a:xfrm>
            <a:prstGeom prst="rect">
              <a:avLst/>
            </a:prstGeom>
          </p:spPr>
        </p:pic>
        <p:pic>
          <p:nvPicPr>
            <p:cNvPr id="28" name="圖片 32">
              <a:extLst>
                <a:ext uri="{FF2B5EF4-FFF2-40B4-BE49-F238E27FC236}">
                  <a16:creationId xmlns:a16="http://schemas.microsoft.com/office/drawing/2014/main" id="{4D10B661-E452-53A0-FEC4-82E822939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2850" y="2383723"/>
              <a:ext cx="952500" cy="952500"/>
            </a:xfrm>
            <a:prstGeom prst="rect">
              <a:avLst/>
            </a:prstGeom>
          </p:spPr>
        </p:pic>
      </p:grpSp>
      <p:pic>
        <p:nvPicPr>
          <p:cNvPr id="29" name="圖片 2">
            <a:extLst>
              <a:ext uri="{FF2B5EF4-FFF2-40B4-BE49-F238E27FC236}">
                <a16:creationId xmlns:a16="http://schemas.microsoft.com/office/drawing/2014/main" id="{6033AC51-8069-4A5D-3D01-9C8AD15BA2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8991" y="2059798"/>
            <a:ext cx="1309585" cy="1463604"/>
          </a:xfrm>
          <a:prstGeom prst="rect">
            <a:avLst/>
          </a:prstGeom>
        </p:spPr>
      </p:pic>
      <p:sp>
        <p:nvSpPr>
          <p:cNvPr id="30" name="文字方塊 3">
            <a:extLst>
              <a:ext uri="{FF2B5EF4-FFF2-40B4-BE49-F238E27FC236}">
                <a16:creationId xmlns:a16="http://schemas.microsoft.com/office/drawing/2014/main" id="{038CFA90-F591-E104-B9F6-76DAC1BCF34B}"/>
              </a:ext>
            </a:extLst>
          </p:cNvPr>
          <p:cNvSpPr txBox="1"/>
          <p:nvPr/>
        </p:nvSpPr>
        <p:spPr>
          <a:xfrm>
            <a:off x="1259178" y="3753287"/>
            <a:ext cx="200446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Data</a:t>
            </a:r>
            <a:endParaRPr kumimoji="1" lang="en-US" altLang="zh-TW" sz="1200" b="1" dirty="0">
              <a:latin typeface=""/>
            </a:endParaRPr>
          </a:p>
          <a:p>
            <a:pPr algn="ctr"/>
            <a:r>
              <a:rPr kumimoji="1" lang="en-US" altLang="zh-TW" sz="1200" dirty="0">
                <a:latin typeface=""/>
              </a:rPr>
              <a:t>Abundant NumPy arrays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31" name="圖片 8">
            <a:extLst>
              <a:ext uri="{FF2B5EF4-FFF2-40B4-BE49-F238E27FC236}">
                <a16:creationId xmlns:a16="http://schemas.microsoft.com/office/drawing/2014/main" id="{4222FEF9-7EA8-0719-B63A-03956D9FAB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7"/>
          <a:stretch/>
        </p:blipFill>
        <p:spPr>
          <a:xfrm>
            <a:off x="3371989" y="1974571"/>
            <a:ext cx="1344910" cy="1654489"/>
          </a:xfrm>
          <a:prstGeom prst="rect">
            <a:avLst/>
          </a:prstGeom>
        </p:spPr>
      </p:pic>
      <p:sp>
        <p:nvSpPr>
          <p:cNvPr id="32" name="文字方塊 9">
            <a:extLst>
              <a:ext uri="{FF2B5EF4-FFF2-40B4-BE49-F238E27FC236}">
                <a16:creationId xmlns:a16="http://schemas.microsoft.com/office/drawing/2014/main" id="{C480FF31-330D-FB5B-F917-05D1CCC04559}"/>
              </a:ext>
            </a:extLst>
          </p:cNvPr>
          <p:cNvSpPr txBox="1"/>
          <p:nvPr/>
        </p:nvSpPr>
        <p:spPr>
          <a:xfrm>
            <a:off x="3220740" y="3760745"/>
            <a:ext cx="159988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50" b="1" dirty="0">
                <a:latin typeface=""/>
              </a:rPr>
              <a:t>Your code</a:t>
            </a:r>
          </a:p>
          <a:p>
            <a:pPr algn="ctr"/>
            <a:r>
              <a:rPr kumimoji="1" lang="en-US" altLang="zh-TW" sz="1200" dirty="0">
                <a:latin typeface=""/>
              </a:rPr>
              <a:t>Training procedure</a:t>
            </a:r>
            <a:endParaRPr kumimoji="1" lang="zh-TW" altLang="en-US" sz="1200" dirty="0">
              <a:latin typeface="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772A12B-618B-B446-56DF-73BD48565A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2">
            <a:extLst>
              <a:ext uri="{FF2B5EF4-FFF2-40B4-BE49-F238E27FC236}">
                <a16:creationId xmlns:a16="http://schemas.microsoft.com/office/drawing/2014/main" id="{591E1F19-129B-D679-AE15-7D12E294F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lt-LT" sz="1400" dirty="0" err="1"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lang="lt-LT" sz="1400" dirty="0"/>
          </a:p>
          <a:p>
            <a:pPr marL="0" indent="0">
              <a:spcBef>
                <a:spcPts val="0"/>
              </a:spcBef>
              <a:buSzPts val="1400"/>
            </a:pPr>
            <a:endParaRPr lang="lt-LT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C9B84A-E1B1-C52E-DDC9-928B4DE65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1323302"/>
            <a:ext cx="5153927" cy="905548"/>
          </a:xfrm>
        </p:spPr>
        <p:txBody>
          <a:bodyPr>
            <a:normAutofit/>
          </a:bodyPr>
          <a:lstStyle/>
          <a:p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Why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lt-LT" sz="3600" b="1" dirty="0" err="1">
                <a:latin typeface="Montserrat"/>
                <a:cs typeface="Arial" panose="020B0604020202020204" pitchFamily="34" charset="0"/>
                <a:sym typeface="Montserrat"/>
              </a:rPr>
              <a:t>PyTorch</a:t>
            </a:r>
            <a:r>
              <a:rPr lang="lt-LT" sz="3600" b="1" dirty="0">
                <a:latin typeface="Montserrat"/>
                <a:cs typeface="Arial" panose="020B0604020202020204" pitchFamily="34" charset="0"/>
                <a:sym typeface="Montserrat"/>
              </a:rPr>
              <a:t>?</a:t>
            </a:r>
            <a:endParaRPr lang="en-LT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AD4D2-A000-768F-69A7-DF1626BCB845}"/>
              </a:ext>
            </a:extLst>
          </p:cNvPr>
          <p:cNvSpPr txBox="1"/>
          <p:nvPr/>
        </p:nvSpPr>
        <p:spPr>
          <a:xfrm>
            <a:off x="11485950" y="610507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LT" sz="3200" b="1" dirty="0">
                <a:latin typeface=""/>
              </a:rPr>
              <a:t>7</a:t>
            </a:r>
          </a:p>
        </p:txBody>
      </p:sp>
      <p:pic>
        <p:nvPicPr>
          <p:cNvPr id="4" name="Picture 2" descr="ndrej Karpathy &#10;live been using PyTorch a few moni &#10;and I've neve">
            <a:extLst>
              <a:ext uri="{FF2B5EF4-FFF2-40B4-BE49-F238E27FC236}">
                <a16:creationId xmlns:a16="http://schemas.microsoft.com/office/drawing/2014/main" id="{46F0D15B-63E3-8E5F-84BA-C4878CB74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7" t="6648" r="4365" b="41293"/>
          <a:stretch/>
        </p:blipFill>
        <p:spPr bwMode="auto">
          <a:xfrm>
            <a:off x="2717017" y="2313766"/>
            <a:ext cx="7235837" cy="242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02C1D6-6DC6-10EE-A35C-EC056A5096E6}"/>
              </a:ext>
            </a:extLst>
          </p:cNvPr>
          <p:cNvSpPr txBox="1"/>
          <p:nvPr/>
        </p:nvSpPr>
        <p:spPr>
          <a:xfrm>
            <a:off x="3057354" y="5520300"/>
            <a:ext cx="611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latin typeface=""/>
                <a:cs typeface="Times New Roman" panose="02020603050405020304" pitchFamily="18" charset="0"/>
              </a:rPr>
              <a:t>Life is short, you need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"/>
            </a:endParaRPr>
          </a:p>
        </p:txBody>
      </p:sp>
      <p:pic>
        <p:nvPicPr>
          <p:cNvPr id="6" name="图片 7" descr="屏幕剪辑">
            <a:extLst>
              <a:ext uri="{FF2B5EF4-FFF2-40B4-BE49-F238E27FC236}">
                <a16:creationId xmlns:a16="http://schemas.microsoft.com/office/drawing/2014/main" id="{0176AB0D-D147-C016-3E5D-CBBFB9BEAC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8"/>
          <a:stretch/>
        </p:blipFill>
        <p:spPr>
          <a:xfrm>
            <a:off x="7224670" y="5642261"/>
            <a:ext cx="2100902" cy="340852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052257-D130-5439-270C-EF7420392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0922" y="0"/>
            <a:ext cx="1341078" cy="1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66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2039</TotalTime>
  <Words>1721</Words>
  <Application>Microsoft Macintosh PowerPoint</Application>
  <PresentationFormat>Widescreen</PresentationFormat>
  <Paragraphs>500</Paragraphs>
  <Slides>67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Consolas</vt:lpstr>
      <vt:lpstr>Monotype Corsiva</vt:lpstr>
      <vt:lpstr>Montserrat</vt:lpstr>
      <vt:lpstr>source-serif-pro</vt:lpstr>
      <vt:lpstr>Times New Roman</vt:lpstr>
      <vt:lpstr>Trebuchet MS</vt:lpstr>
      <vt:lpstr>Office Theme</vt:lpstr>
      <vt:lpstr>PowerPoint Presentation</vt:lpstr>
      <vt:lpstr>Agenda</vt:lpstr>
      <vt:lpstr>Terms</vt:lpstr>
      <vt:lpstr>PowerPoint Presentation</vt:lpstr>
      <vt:lpstr>What is PyTorch?</vt:lpstr>
      <vt:lpstr>What is PyTorch?</vt:lpstr>
      <vt:lpstr>What is PyTorch?</vt:lpstr>
      <vt:lpstr>What is PyTorch?</vt:lpstr>
      <vt:lpstr>Why PyTorch?</vt:lpstr>
      <vt:lpstr>Why PyTorch?</vt:lpstr>
      <vt:lpstr>Why PyTorch?</vt:lpstr>
      <vt:lpstr>Three Levels of Abstraction</vt:lpstr>
      <vt:lpstr>Major Components of PyTorch</vt:lpstr>
      <vt:lpstr>PyTorch Basics</vt:lpstr>
      <vt:lpstr>PyTorch Tensors</vt:lpstr>
      <vt:lpstr>PyTorch Tensors</vt:lpstr>
      <vt:lpstr>PyTorch Tensors</vt:lpstr>
      <vt:lpstr>PyTorch Tensors</vt:lpstr>
      <vt:lpstr>PyTorch Tensors</vt:lpstr>
      <vt:lpstr>PyTorch Tensors</vt:lpstr>
      <vt:lpstr>Initializing a Tensor</vt:lpstr>
      <vt:lpstr>Attributes of a Tensor</vt:lpstr>
      <vt:lpstr>Operations on Tensors</vt:lpstr>
      <vt:lpstr>Operations on Tensors</vt:lpstr>
      <vt:lpstr>Operations on Tensors</vt:lpstr>
      <vt:lpstr>PyTorch: Autograd</vt:lpstr>
      <vt:lpstr>Variable</vt:lpstr>
      <vt:lpstr>Computational Graphs</vt:lpstr>
      <vt:lpstr>Computational Graphs</vt:lpstr>
      <vt:lpstr>Computational Graphs</vt:lpstr>
      <vt:lpstr>Computational Graphs</vt:lpstr>
      <vt:lpstr>Computational Graphs</vt:lpstr>
      <vt:lpstr>Module</vt:lpstr>
      <vt:lpstr>Module – torch.nn</vt:lpstr>
      <vt:lpstr>Module – torch.nn.funtional</vt:lpstr>
      <vt:lpstr>Train a Simple Neural Net</vt:lpstr>
      <vt:lpstr>Train a simple Neural Net </vt:lpstr>
      <vt:lpstr>PyTorch: nn</vt:lpstr>
      <vt:lpstr>PyTorch: nn</vt:lpstr>
      <vt:lpstr>PyTorch: nn</vt:lpstr>
      <vt:lpstr>PyTorch: nn</vt:lpstr>
      <vt:lpstr>PyTorch: nn</vt:lpstr>
      <vt:lpstr>PyTorch: optim</vt:lpstr>
      <vt:lpstr>PyTorch: optim</vt:lpstr>
      <vt:lpstr>PyTorch in Action</vt:lpstr>
      <vt:lpstr>MNIST Dataset</vt:lpstr>
      <vt:lpstr>MNIST Example</vt:lpstr>
      <vt:lpstr>MLP for MNIST (0-d features)</vt:lpstr>
      <vt:lpstr>MLP for MNIST</vt:lpstr>
      <vt:lpstr>RNN for MNIST (1-d features)</vt:lpstr>
      <vt:lpstr>RNN for MNIST</vt:lpstr>
      <vt:lpstr>CNN for MNIST (2-d features)</vt:lpstr>
      <vt:lpstr>CNN for MNIST</vt:lpstr>
      <vt:lpstr>Data Loading, Loss &amp; Optimizers</vt:lpstr>
      <vt:lpstr>Data Loading</vt:lpstr>
      <vt:lpstr>Dataloader</vt:lpstr>
      <vt:lpstr>Iterate through Dataloader</vt:lpstr>
      <vt:lpstr>Loss Function</vt:lpstr>
      <vt:lpstr>Optimizer</vt:lpstr>
      <vt:lpstr>Visualisation</vt:lpstr>
      <vt:lpstr>PowerPoint Presentation</vt:lpstr>
      <vt:lpstr>PowerPoint Presentation</vt:lpstr>
      <vt:lpstr>Save &amp; Load</vt:lpstr>
      <vt:lpstr>Saving and Loading Model Weights</vt:lpstr>
      <vt:lpstr>Saving and Loading Models with Shapes</vt:lpstr>
      <vt:lpstr>Conclusion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Aurimas Nausedas</dc:creator>
  <cp:lastModifiedBy>Aurimas Nausedas</cp:lastModifiedBy>
  <cp:revision>46</cp:revision>
  <dcterms:created xsi:type="dcterms:W3CDTF">2023-02-11T16:16:47Z</dcterms:created>
  <dcterms:modified xsi:type="dcterms:W3CDTF">2023-02-13T18:04:28Z</dcterms:modified>
</cp:coreProperties>
</file>